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58"/>
  </p:notesMasterIdLst>
  <p:sldIdLst>
    <p:sldId id="956" r:id="rId2"/>
    <p:sldId id="964" r:id="rId3"/>
    <p:sldId id="1047" r:id="rId4"/>
    <p:sldId id="1048" r:id="rId5"/>
    <p:sldId id="1217" r:id="rId6"/>
    <p:sldId id="1154" r:id="rId7"/>
    <p:sldId id="1086" r:id="rId8"/>
    <p:sldId id="1049" r:id="rId9"/>
    <p:sldId id="1041" r:id="rId10"/>
    <p:sldId id="1218" r:id="rId11"/>
    <p:sldId id="1155" r:id="rId12"/>
    <p:sldId id="1221" r:id="rId13"/>
    <p:sldId id="1223" r:id="rId14"/>
    <p:sldId id="1224" r:id="rId15"/>
    <p:sldId id="1228" r:id="rId16"/>
    <p:sldId id="1229" r:id="rId17"/>
    <p:sldId id="1230" r:id="rId18"/>
    <p:sldId id="1225" r:id="rId19"/>
    <p:sldId id="1226" r:id="rId20"/>
    <p:sldId id="1227" r:id="rId21"/>
    <p:sldId id="1051" r:id="rId22"/>
    <p:sldId id="1052" r:id="rId23"/>
    <p:sldId id="1216" r:id="rId24"/>
    <p:sldId id="1054" r:id="rId25"/>
    <p:sldId id="1055" r:id="rId26"/>
    <p:sldId id="1160" r:id="rId27"/>
    <p:sldId id="1042" r:id="rId28"/>
    <p:sldId id="1161" r:id="rId29"/>
    <p:sldId id="1162" r:id="rId30"/>
    <p:sldId id="1163" r:id="rId31"/>
    <p:sldId id="1164" r:id="rId32"/>
    <p:sldId id="1165" r:id="rId33"/>
    <p:sldId id="1166" r:id="rId34"/>
    <p:sldId id="1167" r:id="rId35"/>
    <p:sldId id="1058" r:id="rId36"/>
    <p:sldId id="1168" r:id="rId37"/>
    <p:sldId id="1169" r:id="rId38"/>
    <p:sldId id="1170" r:id="rId39"/>
    <p:sldId id="1171" r:id="rId40"/>
    <p:sldId id="1043" r:id="rId41"/>
    <p:sldId id="1061" r:id="rId42"/>
    <p:sldId id="1213" r:id="rId43"/>
    <p:sldId id="1214" r:id="rId44"/>
    <p:sldId id="1215" r:id="rId45"/>
    <p:sldId id="1062" r:id="rId46"/>
    <p:sldId id="1063" r:id="rId47"/>
    <p:sldId id="1064" r:id="rId48"/>
    <p:sldId id="1066" r:id="rId49"/>
    <p:sldId id="1065" r:id="rId50"/>
    <p:sldId id="1067" r:id="rId51"/>
    <p:sldId id="1083" r:id="rId52"/>
    <p:sldId id="1068" r:id="rId53"/>
    <p:sldId id="1069" r:id="rId54"/>
    <p:sldId id="1070" r:id="rId55"/>
    <p:sldId id="1071" r:id="rId56"/>
    <p:sldId id="1072" r:id="rId57"/>
    <p:sldId id="1073" r:id="rId58"/>
    <p:sldId id="1074" r:id="rId59"/>
    <p:sldId id="1075" r:id="rId60"/>
    <p:sldId id="1076" r:id="rId61"/>
    <p:sldId id="1204" r:id="rId62"/>
    <p:sldId id="1103" r:id="rId63"/>
    <p:sldId id="1205" r:id="rId64"/>
    <p:sldId id="1078" r:id="rId65"/>
    <p:sldId id="1079" r:id="rId66"/>
    <p:sldId id="1080" r:id="rId67"/>
    <p:sldId id="1082" r:id="rId68"/>
    <p:sldId id="1206" r:id="rId69"/>
    <p:sldId id="1081" r:id="rId70"/>
    <p:sldId id="1207" r:id="rId71"/>
    <p:sldId id="1087" r:id="rId72"/>
    <p:sldId id="1208" r:id="rId73"/>
    <p:sldId id="1231" r:id="rId74"/>
    <p:sldId id="1090" r:id="rId75"/>
    <p:sldId id="1222" r:id="rId76"/>
    <p:sldId id="1092" r:id="rId77"/>
    <p:sldId id="1209" r:id="rId78"/>
    <p:sldId id="1210" r:id="rId79"/>
    <p:sldId id="1211" r:id="rId80"/>
    <p:sldId id="1212" r:id="rId81"/>
    <p:sldId id="1044" r:id="rId82"/>
    <p:sldId id="1096" r:id="rId83"/>
    <p:sldId id="1203" r:id="rId84"/>
    <p:sldId id="1098" r:id="rId85"/>
    <p:sldId id="1099" r:id="rId86"/>
    <p:sldId id="1100" r:id="rId87"/>
    <p:sldId id="1101" r:id="rId88"/>
    <p:sldId id="1102" r:id="rId89"/>
    <p:sldId id="1104" r:id="rId90"/>
    <p:sldId id="1233" r:id="rId91"/>
    <p:sldId id="1108" r:id="rId92"/>
    <p:sldId id="1106" r:id="rId93"/>
    <p:sldId id="1107" r:id="rId94"/>
    <p:sldId id="1110" r:id="rId95"/>
    <p:sldId id="1111" r:id="rId96"/>
    <p:sldId id="1112" r:id="rId97"/>
    <p:sldId id="1198" r:id="rId98"/>
    <p:sldId id="1124" r:id="rId99"/>
    <p:sldId id="1125" r:id="rId100"/>
    <p:sldId id="1113" r:id="rId101"/>
    <p:sldId id="1199" r:id="rId102"/>
    <p:sldId id="1114" r:id="rId103"/>
    <p:sldId id="1115" r:id="rId104"/>
    <p:sldId id="1116" r:id="rId105"/>
    <p:sldId id="1200" r:id="rId106"/>
    <p:sldId id="1201" r:id="rId107"/>
    <p:sldId id="1117" r:id="rId108"/>
    <p:sldId id="1119" r:id="rId109"/>
    <p:sldId id="1232" r:id="rId110"/>
    <p:sldId id="1045" r:id="rId111"/>
    <p:sldId id="1123" r:id="rId112"/>
    <p:sldId id="1121" r:id="rId113"/>
    <p:sldId id="1195" r:id="rId114"/>
    <p:sldId id="1196" r:id="rId115"/>
    <p:sldId id="1126" r:id="rId116"/>
    <p:sldId id="1127" r:id="rId117"/>
    <p:sldId id="1128" r:id="rId118"/>
    <p:sldId id="1131" r:id="rId119"/>
    <p:sldId id="1129" r:id="rId120"/>
    <p:sldId id="1130" r:id="rId121"/>
    <p:sldId id="1197" r:id="rId122"/>
    <p:sldId id="340" r:id="rId123"/>
    <p:sldId id="1184" r:id="rId124"/>
    <p:sldId id="1046" r:id="rId125"/>
    <p:sldId id="1132" r:id="rId126"/>
    <p:sldId id="1133" r:id="rId127"/>
    <p:sldId id="1134" r:id="rId128"/>
    <p:sldId id="1135" r:id="rId129"/>
    <p:sldId id="1234" r:id="rId130"/>
    <p:sldId id="1193" r:id="rId131"/>
    <p:sldId id="1194" r:id="rId132"/>
    <p:sldId id="1143" r:id="rId133"/>
    <p:sldId id="1144" r:id="rId134"/>
    <p:sldId id="1146" r:id="rId135"/>
    <p:sldId id="1147" r:id="rId136"/>
    <p:sldId id="1145" r:id="rId137"/>
    <p:sldId id="1148" r:id="rId138"/>
    <p:sldId id="1141" r:id="rId139"/>
    <p:sldId id="1138" r:id="rId140"/>
    <p:sldId id="1192" r:id="rId141"/>
    <p:sldId id="1140" r:id="rId142"/>
    <p:sldId id="1183" r:id="rId143"/>
    <p:sldId id="1185" r:id="rId144"/>
    <p:sldId id="1186" r:id="rId145"/>
    <p:sldId id="1187" r:id="rId146"/>
    <p:sldId id="1188" r:id="rId147"/>
    <p:sldId id="1189" r:id="rId148"/>
    <p:sldId id="1142" r:id="rId149"/>
    <p:sldId id="1038" r:id="rId150"/>
    <p:sldId id="1088" r:id="rId151"/>
    <p:sldId id="1089" r:id="rId152"/>
    <p:sldId id="1105" r:id="rId153"/>
    <p:sldId id="1118" r:id="rId154"/>
    <p:sldId id="1120" r:id="rId155"/>
    <p:sldId id="1190" r:id="rId156"/>
    <p:sldId id="1137" r:id="rId15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304" autoAdjust="0"/>
    <p:restoredTop sz="90758" autoAdjust="0"/>
  </p:normalViewPr>
  <p:slideViewPr>
    <p:cSldViewPr snapToGrid="0" snapToObjects="1">
      <p:cViewPr>
        <p:scale>
          <a:sx n="100" d="100"/>
          <a:sy n="100" d="100"/>
        </p:scale>
        <p:origin x="1968" y="1120"/>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presProps" Target="presProps.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viewProps" Target="viewProp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tableStyles" Target="tableStyle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1.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10/29/2024</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a:t>
            </a:fld>
            <a:endParaRPr lang="en-US" dirty="0"/>
          </a:p>
        </p:txBody>
      </p:sp>
    </p:spTree>
    <p:extLst>
      <p:ext uri="{BB962C8B-B14F-4D97-AF65-F5344CB8AC3E}">
        <p14:creationId xmlns:p14="http://schemas.microsoft.com/office/powerpoint/2010/main" val="11676838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738417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54051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63912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55795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57754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541455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30641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27</a:t>
            </a:fld>
            <a:endParaRPr lang="en-US" dirty="0"/>
          </a:p>
        </p:txBody>
      </p:sp>
    </p:spTree>
    <p:extLst>
      <p:ext uri="{BB962C8B-B14F-4D97-AF65-F5344CB8AC3E}">
        <p14:creationId xmlns:p14="http://schemas.microsoft.com/office/powerpoint/2010/main" val="339089855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it’s only 2.5 pages!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dirty="0"/>
          </a:p>
        </p:txBody>
      </p:sp>
    </p:spTree>
    <p:extLst>
      <p:ext uri="{BB962C8B-B14F-4D97-AF65-F5344CB8AC3E}">
        <p14:creationId xmlns:p14="http://schemas.microsoft.com/office/powerpoint/2010/main" val="150821767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TWO-way: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rdt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duplicated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msec, 1KB pkt every 30 msec: 33kB/sec thruput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acknowledged, 6 sequence numbers are available for us. In window, but no calls from above to use them.</a:t>
            </a:r>
          </a:p>
          <a:p>
            <a:endParaRPr lang="en-US" dirty="0"/>
          </a:p>
          <a:p>
            <a:r>
              <a:rPr lang="en-US" dirty="0"/>
              <a:t>Note – we’ll skip the Go-Back-N FSM specification you can check that out in PowerPoint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03339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individually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delivered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81</a:t>
            </a:fld>
            <a:endParaRPr lang="en-US" dirty="0"/>
          </a:p>
        </p:txBody>
      </p:sp>
    </p:spTree>
    <p:extLst>
      <p:ext uri="{BB962C8B-B14F-4D97-AF65-F5344CB8AC3E}">
        <p14:creationId xmlns:p14="http://schemas.microsoft.com/office/powerpoint/2010/main" val="38826013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A-to-B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SampleRTT is taken.</a:t>
            </a:r>
          </a:p>
          <a:p>
            <a:r>
              <a:rPr lang="en-US" dirty="0"/>
              <a:t>The process is knows as an exponentially weighted moving average, shown by the equation here.</a:t>
            </a:r>
          </a:p>
          <a:p>
            <a:r>
              <a:rPr lang="en-US" dirty="0"/>
              <a:t>&lt;say it&gt;</a:t>
            </a:r>
          </a:p>
          <a:p>
            <a:r>
              <a:rPr lang="en-US" dirty="0"/>
              <a:t>Where alpha reflects the influence of the most recent measurements on the estimated RTT; a typical value of alpha used in implementations is .125</a:t>
            </a:r>
          </a:p>
          <a:p>
            <a:endParaRPr lang="en-US" dirty="0"/>
          </a:p>
          <a:p>
            <a:r>
              <a:rPr lang="en-US" dirty="0"/>
              <a:t>The graph at the bottom show measured RTTs between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safety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eWMA of the difference between the most recently measured SampleRTT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2300497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Acknowledging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transmitted and the ACK is lost, and the TCP timeout mechanism results in another copy of being transmitted and then re-ACKed a the sender</a:t>
            </a:r>
          </a:p>
          <a:p>
            <a:endParaRPr lang="en-US" dirty="0"/>
          </a:p>
          <a:p>
            <a:r>
              <a:rPr lang="en-US" dirty="0"/>
              <a:t>In the second example two segments are sent and acknowledged, but there is a premature timeout e for the first segment, which is retransmitted.  Note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unACKed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95</a:t>
            </a:fld>
            <a:endParaRPr lang="en-US" dirty="0"/>
          </a:p>
        </p:txBody>
      </p:sp>
    </p:spTree>
    <p:extLst>
      <p:ext uri="{BB962C8B-B14F-4D97-AF65-F5344CB8AC3E}">
        <p14:creationId xmlns:p14="http://schemas.microsoft.com/office/powerpoint/2010/main" val="311777889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receiver have a number of pieces of shared state that they must establish before actually communicating</a:t>
            </a:r>
          </a:p>
          <a:p>
            <a:pPr marL="171450" indent="-171450">
              <a:buFont typeface="Arial" panose="020B0604020202020204" pitchFamily="34" charset="0"/>
              <a:buChar char="•"/>
            </a:pPr>
            <a:r>
              <a:rPr lang="en-US" dirty="0"/>
              <a:t>FIRST they must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bufferspace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Established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109</a:t>
            </a:fld>
            <a:endParaRPr lang="en-US" dirty="0"/>
          </a:p>
        </p:txBody>
      </p:sp>
    </p:spTree>
    <p:extLst>
      <p:ext uri="{BB962C8B-B14F-4D97-AF65-F5344CB8AC3E}">
        <p14:creationId xmlns:p14="http://schemas.microsoft.com/office/powerpoint/2010/main" val="78843473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110</a:t>
            </a:fld>
            <a:endParaRPr lang="en-US" dirty="0"/>
          </a:p>
        </p:txBody>
      </p:sp>
    </p:spTree>
    <p:extLst>
      <p:ext uri="{BB962C8B-B14F-4D97-AF65-F5344CB8AC3E}">
        <p14:creationId xmlns:p14="http://schemas.microsoft.com/office/powerpoint/2010/main" val="114639378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124</a:t>
            </a:fld>
            <a:endParaRPr lang="en-US" dirty="0"/>
          </a:p>
        </p:txBody>
      </p:sp>
    </p:spTree>
    <p:extLst>
      <p:ext uri="{BB962C8B-B14F-4D97-AF65-F5344CB8AC3E}">
        <p14:creationId xmlns:p14="http://schemas.microsoft.com/office/powerpoint/2010/main" val="213854872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105523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142</a:t>
            </a:fld>
            <a:endParaRPr lang="en-US" dirty="0"/>
          </a:p>
        </p:txBody>
      </p:sp>
    </p:spTree>
    <p:extLst>
      <p:ext uri="{BB962C8B-B14F-4D97-AF65-F5344CB8AC3E}">
        <p14:creationId xmlns:p14="http://schemas.microsoft.com/office/powerpoint/2010/main" val="2196999979"/>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148</a:t>
            </a:fld>
            <a:endParaRPr lang="en-US" dirty="0"/>
          </a:p>
        </p:txBody>
      </p:sp>
    </p:spTree>
    <p:extLst>
      <p:ext uri="{BB962C8B-B14F-4D97-AF65-F5344CB8AC3E}">
        <p14:creationId xmlns:p14="http://schemas.microsoft.com/office/powerpoint/2010/main" val="337074662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149</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24778"/>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046381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600653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744071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154</a:t>
            </a:fld>
            <a:endParaRPr lang="en-US" dirty="0"/>
          </a:p>
        </p:txBody>
      </p:sp>
    </p:spTree>
    <p:extLst>
      <p:ext uri="{BB962C8B-B14F-4D97-AF65-F5344CB8AC3E}">
        <p14:creationId xmlns:p14="http://schemas.microsoft.com/office/powerpoint/2010/main" val="39207727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439359"/>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156</a:t>
            </a:fld>
            <a:endParaRPr lang="en-US" dirty="0"/>
          </a:p>
        </p:txBody>
      </p:sp>
    </p:spTree>
    <p:extLst>
      <p:ext uri="{BB962C8B-B14F-4D97-AF65-F5344CB8AC3E}">
        <p14:creationId xmlns:p14="http://schemas.microsoft.com/office/powerpoint/2010/main" val="4230624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DB1D834-9A60-0144-B34B-272570688E2D}"/>
              </a:ext>
            </a:extLst>
          </p:cNvPr>
          <p:cNvSpPr>
            <a:spLocks noGrp="1"/>
          </p:cNvSpPr>
          <p:nvPr>
            <p:ph type="dt" sz="half" idx="10"/>
          </p:nvPr>
        </p:nvSpPr>
        <p:spPr/>
        <p:txBody>
          <a:bodyPr/>
          <a:lstStyle/>
          <a:p>
            <a:fld id="{5BDE25CE-E254-A94B-B5AF-C5A01BD997AB}" type="datetimeFigureOut">
              <a:rPr lang="en-US" smtClean="0"/>
              <a:t>10/29/2024</a:t>
            </a:fld>
            <a:endParaRPr lang="en-US"/>
          </a:p>
        </p:txBody>
      </p:sp>
      <p:sp>
        <p:nvSpPr>
          <p:cNvPr id="3" name="Footer Placeholder 2">
            <a:extLst>
              <a:ext uri="{FF2B5EF4-FFF2-40B4-BE49-F238E27FC236}">
                <a16:creationId xmlns:a16="http://schemas.microsoft.com/office/drawing/2014/main" id="{12A4ADFA-C513-7947-8FC6-A5831876725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FBF1950-807A-A347-B7AD-B769A13BC7B1}"/>
              </a:ext>
            </a:extLst>
          </p:cNvPr>
          <p:cNvSpPr>
            <a:spLocks noGrp="1"/>
          </p:cNvSpPr>
          <p:nvPr>
            <p:ph type="sldNum" sz="quarter" idx="12"/>
          </p:nvPr>
        </p:nvSpPr>
        <p:spPr/>
        <p:txBody>
          <a:bodyPr/>
          <a:lstStyle/>
          <a:p>
            <a:fld id="{8E77583F-9FD8-F447-89A7-11C4555D7609}" type="slidenum">
              <a:rPr lang="en-US" smtClean="0"/>
              <a:t>‹#›</a:t>
            </a:fld>
            <a:endParaRPr lang="en-US"/>
          </a:p>
        </p:txBody>
      </p:sp>
    </p:spTree>
    <p:extLst>
      <p:ext uri="{BB962C8B-B14F-4D97-AF65-F5344CB8AC3E}">
        <p14:creationId xmlns:p14="http://schemas.microsoft.com/office/powerpoint/2010/main" val="337855511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3.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12.png"/><Relationship Id="rId18" Type="http://schemas.openxmlformats.org/officeDocument/2006/relationships/image" Target="../media/image17.png"/><Relationship Id="rId3" Type="http://schemas.openxmlformats.org/officeDocument/2006/relationships/image" Target="../media/image2.png"/><Relationship Id="rId21" Type="http://schemas.openxmlformats.org/officeDocument/2006/relationships/image" Target="../media/image20.png"/><Relationship Id="rId7" Type="http://schemas.openxmlformats.org/officeDocument/2006/relationships/image" Target="../media/image6.png"/><Relationship Id="rId12" Type="http://schemas.openxmlformats.org/officeDocument/2006/relationships/image" Target="../media/image11.png"/><Relationship Id="rId17" Type="http://schemas.openxmlformats.org/officeDocument/2006/relationships/image" Target="../media/image16.png"/><Relationship Id="rId2" Type="http://schemas.openxmlformats.org/officeDocument/2006/relationships/notesSlide" Target="../notesSlides/notesSlide8.xml"/><Relationship Id="rId16" Type="http://schemas.openxmlformats.org/officeDocument/2006/relationships/image" Target="../media/image15.png"/><Relationship Id="rId20"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5" Type="http://schemas.openxmlformats.org/officeDocument/2006/relationships/image" Target="../media/image14.png"/><Relationship Id="rId23" Type="http://schemas.openxmlformats.org/officeDocument/2006/relationships/image" Target="../media/image22.png"/><Relationship Id="rId10" Type="http://schemas.openxmlformats.org/officeDocument/2006/relationships/image" Target="../media/image9.png"/><Relationship Id="rId19" Type="http://schemas.openxmlformats.org/officeDocument/2006/relationships/image" Target="../media/image18.png"/><Relationship Id="rId4" Type="http://schemas.openxmlformats.org/officeDocument/2006/relationships/image" Target="../media/image3.png"/><Relationship Id="rId9" Type="http://schemas.openxmlformats.org/officeDocument/2006/relationships/image" Target="../media/image8.png"/><Relationship Id="rId14" Type="http://schemas.openxmlformats.org/officeDocument/2006/relationships/image" Target="../media/image13.png"/><Relationship Id="rId22" Type="http://schemas.openxmlformats.org/officeDocument/2006/relationships/image" Target="../media/image21.png"/></Relationships>
</file>

<file path=ppt/slides/_rels/slide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2.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4.png"/><Relationship Id="rId7" Type="http://schemas.openxmlformats.org/officeDocument/2006/relationships/image" Target="../media/image28.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jpeg"/><Relationship Id="rId4" Type="http://schemas.openxmlformats.org/officeDocument/2006/relationships/image" Target="../media/image25.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xml"/><Relationship Id="rId1" Type="http://schemas.openxmlformats.org/officeDocument/2006/relationships/slideLayout" Target="../slideLayouts/slideLayout3.xml"/><Relationship Id="rId5" Type="http://schemas.openxmlformats.org/officeDocument/2006/relationships/image" Target="../media/image28.png"/><Relationship Id="rId4" Type="http://schemas.openxmlformats.org/officeDocument/2006/relationships/image" Target="../media/image27.png"/></Relationships>
</file>

<file path=ppt/slides/_rels/slide15.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6.xml"/><Relationship Id="rId1" Type="http://schemas.openxmlformats.org/officeDocument/2006/relationships/slideLayout" Target="../slideLayouts/slideLayout3.xml"/><Relationship Id="rId5" Type="http://schemas.openxmlformats.org/officeDocument/2006/relationships/image" Target="../media/image28.png"/><Relationship Id="rId4" Type="http://schemas.openxmlformats.org/officeDocument/2006/relationships/image" Target="../media/image27.png"/></Relationships>
</file>

<file path=ppt/slides/_rels/slide20.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1.xml"/><Relationship Id="rId1" Type="http://schemas.openxmlformats.org/officeDocument/2006/relationships/slideLayout" Target="../slideLayouts/slideLayout3.xml"/><Relationship Id="rId4" Type="http://schemas.openxmlformats.org/officeDocument/2006/relationships/image" Target="../media/image26.jpe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0.xml"/><Relationship Id="rId1" Type="http://schemas.openxmlformats.org/officeDocument/2006/relationships/slideLayout" Target="../slideLayouts/slideLayout3.xml"/><Relationship Id="rId4" Type="http://schemas.openxmlformats.org/officeDocument/2006/relationships/image" Target="../media/image36.png"/></Relationships>
</file>

<file path=ppt/slides/_rels/slide4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5.xml"/><Relationship Id="rId1" Type="http://schemas.openxmlformats.org/officeDocument/2006/relationships/slideLayout" Target="../slideLayouts/slideLayout3.xml"/><Relationship Id="rId4" Type="http://schemas.openxmlformats.org/officeDocument/2006/relationships/image" Target="../media/image24.png"/></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3.xml"/><Relationship Id="rId1" Type="http://schemas.openxmlformats.org/officeDocument/2006/relationships/vmlDrawing" Target="../drawings/vmlDrawing1.vml"/><Relationship Id="rId5" Type="http://schemas.openxmlformats.org/officeDocument/2006/relationships/image" Target="../media/image41.emf"/><Relationship Id="rId4" Type="http://schemas.openxmlformats.org/officeDocument/2006/relationships/oleObject" Target="../embeddings/oleObject1.bin"/></Relationships>
</file>

<file path=ppt/slides/_rels/slide71.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45.emf"/><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0.xml"/><Relationship Id="rId1" Type="http://schemas.openxmlformats.org/officeDocument/2006/relationships/slideLayout" Target="../slideLayouts/slideLayout3.xml"/><Relationship Id="rId4" Type="http://schemas.openxmlformats.org/officeDocument/2006/relationships/image" Target="../media/image46.png"/></Relationships>
</file>

<file path=ppt/slides/_rels/slide9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3.xml"/><Relationship Id="rId1" Type="http://schemas.openxmlformats.org/officeDocument/2006/relationships/slideLayout" Target="../slideLayouts/slideLayout3.xml"/><Relationship Id="rId5" Type="http://schemas.openxmlformats.org/officeDocument/2006/relationships/image" Target="../media/image48.jpeg"/><Relationship Id="rId4" Type="http://schemas.openxmlformats.org/officeDocument/2006/relationships/image" Target="../media/image47.jpeg"/></Relationships>
</file>

<file path=ppt/slides/_rels/slide9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99.xml"/><Relationship Id="rId1" Type="http://schemas.openxmlformats.org/officeDocument/2006/relationships/slideLayout" Target="../slideLayouts/slideLayout3.xml"/><Relationship Id="rId5" Type="http://schemas.openxmlformats.org/officeDocument/2006/relationships/image" Target="../media/image24.png"/><Relationship Id="rId4" Type="http://schemas.openxmlformats.org/officeDocument/2006/relationships/image" Target="../media/image50.png"/></Relationships>
</file>

<file path=ppt/slides/_rels/slide10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51.png"/></Relationships>
</file>

<file path=ppt/slides/_rels/slide10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1.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2.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107.xml"/><Relationship Id="rId1" Type="http://schemas.openxmlformats.org/officeDocument/2006/relationships/slideLayout" Target="../slideLayouts/slideLayout3.xml"/><Relationship Id="rId5" Type="http://schemas.openxmlformats.org/officeDocument/2006/relationships/image" Target="../media/image48.jpeg"/><Relationship Id="rId4" Type="http://schemas.openxmlformats.org/officeDocument/2006/relationships/image" Target="../media/image47.jpeg"/></Relationships>
</file>

<file path=ppt/slides/_rels/slide11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11.xml"/><Relationship Id="rId1" Type="http://schemas.openxmlformats.org/officeDocument/2006/relationships/slideLayout" Target="../slideLayouts/slideLayout3.xml"/><Relationship Id="rId4" Type="http://schemas.openxmlformats.org/officeDocument/2006/relationships/image" Target="../media/image24.png"/></Relationships>
</file>

<file path=ppt/slides/_rels/slide11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3.xml"/><Relationship Id="rId1" Type="http://schemas.openxmlformats.org/officeDocument/2006/relationships/slideLayout" Target="../slideLayouts/slideLayout3.xml"/><Relationship Id="rId5" Type="http://schemas.openxmlformats.org/officeDocument/2006/relationships/image" Target="../media/image56.png"/><Relationship Id="rId4" Type="http://schemas.openxmlformats.org/officeDocument/2006/relationships/image" Target="../media/image55.png"/></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3" Type="http://schemas.openxmlformats.org/officeDocument/2006/relationships/image" Target="../media/image57.emf"/><Relationship Id="rId7" Type="http://schemas.openxmlformats.org/officeDocument/2006/relationships/image" Target="../media/image61.emf"/><Relationship Id="rId2" Type="http://schemas.openxmlformats.org/officeDocument/2006/relationships/notesSlide" Target="../notesSlides/notesSlide117.xml"/><Relationship Id="rId1" Type="http://schemas.openxmlformats.org/officeDocument/2006/relationships/slideLayout" Target="../slideLayouts/slideLayout3.xml"/><Relationship Id="rId6" Type="http://schemas.openxmlformats.org/officeDocument/2006/relationships/image" Target="../media/image60.emf"/><Relationship Id="rId5" Type="http://schemas.openxmlformats.org/officeDocument/2006/relationships/image" Target="../media/image59.emf"/><Relationship Id="rId4" Type="http://schemas.openxmlformats.org/officeDocument/2006/relationships/image" Target="../media/image58.emf"/></Relationships>
</file>

<file path=ppt/slides/_rels/slide1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123.xml"/><Relationship Id="rId1" Type="http://schemas.openxmlformats.org/officeDocument/2006/relationships/slideLayout" Target="../slideLayouts/slideLayout3.xml"/><Relationship Id="rId4" Type="http://schemas.openxmlformats.org/officeDocument/2006/relationships/image" Target="../media/image63.png"/></Relationships>
</file>

<file path=ppt/slides/_rels/slide12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24.xml"/><Relationship Id="rId1" Type="http://schemas.openxmlformats.org/officeDocument/2006/relationships/slideLayout" Target="../slideLayouts/slideLayout3.xml"/><Relationship Id="rId4" Type="http://schemas.openxmlformats.org/officeDocument/2006/relationships/image" Target="../media/image55.png"/></Relationships>
</file>

<file path=ppt/slides/_rels/slide12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4.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0.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37.xml"/><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3.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1</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Principles of congestion control</a:t>
            </a:r>
          </a:p>
          <a:p>
            <a:pPr marL="403225" indent="-285750">
              <a:spcBef>
                <a:spcPts val="800"/>
              </a:spcBef>
            </a:pPr>
            <a:r>
              <a:rPr lang="en-US" sz="3200" dirty="0"/>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2</a:t>
            </a:fld>
            <a:endParaRPr lang="en-US"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93344214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72701" y="4182651"/>
            <a:ext cx="5230917" cy="1413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network layer: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 protocol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19264" y="4430905"/>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Rectangle 3">
            <a:extLst>
              <a:ext uri="{FF2B5EF4-FFF2-40B4-BE49-F238E27FC236}">
                <a16:creationId xmlns:a16="http://schemas.microsoft.com/office/drawing/2014/main" id="{C2231299-1804-1A4A-874F-40CEED40DFB5}"/>
              </a:ext>
            </a:extLst>
          </p:cNvPr>
          <p:cNvSpPr txBox="1">
            <a:spLocks noChangeArrowheads="1"/>
          </p:cNvSpPr>
          <p:nvPr/>
        </p:nvSpPr>
        <p:spPr>
          <a:xfrm>
            <a:off x="857400" y="1639329"/>
            <a:ext cx="5230917" cy="22556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sp>
        <p:nvSpPr>
          <p:cNvPr id="17" name="Rectangle 16">
            <a:extLst>
              <a:ext uri="{FF2B5EF4-FFF2-40B4-BE49-F238E27FC236}">
                <a16:creationId xmlns:a16="http://schemas.microsoft.com/office/drawing/2014/main" id="{71AB5C96-23A1-384D-A9A5-2F6AB9A8C4BD}"/>
              </a:ext>
            </a:extLst>
          </p:cNvPr>
          <p:cNvSpPr/>
          <p:nvPr/>
        </p:nvSpPr>
        <p:spPr>
          <a:xfrm>
            <a:off x="6384620" y="5121981"/>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687966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ssolv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17"/>
                                        </p:tgtEl>
                                        <p:attrNameLst>
                                          <p:attrName>style.visibility</p:attrName>
                                        </p:attrNameLst>
                                      </p:cBhvr>
                                      <p:to>
                                        <p:strVal val="visible"/>
                                      </p:to>
                                    </p:set>
                                    <p:animEffect transition="in" filter="dissolve">
                                      <p:cBhvr>
                                        <p:cTn id="16" dur="500"/>
                                        <p:tgtEl>
                                          <p:spTgt spid="517"/>
                                        </p:tgtEl>
                                      </p:cBhvr>
                                    </p:animEffect>
                                  </p:childTnLst>
                                </p:cTn>
                              </p:par>
                              <p:par>
                                <p:cTn id="17" presetID="9" presetClass="exit" presetSubtype="0" fill="hold" grpId="0" nodeType="withEffect">
                                  <p:stCondLst>
                                    <p:cond delay="0"/>
                                  </p:stCondLst>
                                  <p:childTnLst>
                                    <p:animEffect transition="out" filter="dissolve">
                                      <p:cBhvr>
                                        <p:cTn id="18" dur="500"/>
                                        <p:tgtEl>
                                          <p:spTgt spid="17"/>
                                        </p:tgtEl>
                                      </p:cBhvr>
                                    </p:animEffect>
                                    <p:set>
                                      <p:cBhvr>
                                        <p:cTn id="1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P spid="16" grpId="0"/>
      <p:bldP spid="17"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demultiplexes</a:t>
            </a:r>
            <a:r>
              <a:rPr kumimoji="0" lang="en-US" sz="2400" b="0" i="0" u="none" strike="noStrike" kern="1200" cap="none" spc="0" normalizeH="0" baseline="0" noProof="0" dirty="0">
                <a:ln>
                  <a:noFill/>
                </a:ln>
                <a:solidFill>
                  <a:prstClr val="black"/>
                </a:solidFill>
                <a:effectLst/>
                <a:uLnTx/>
                <a:uFillTx/>
                <a:latin typeface="Calibri"/>
                <a:ea typeface="+mn-ea"/>
                <a:cs typeface="+mn-cs"/>
              </a:rPr>
              <a:t>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dirty="0"/>
              <a:t>Transport Layer: 3-</a:t>
            </a:r>
            <a:fld id="{C4204591-24BD-A542-B9D5-F8D8A88D2FEE}" type="slidenum">
              <a:rPr lang="en-US" smtClean="0"/>
              <a:pPr/>
              <a:t>9</a:t>
            </a:fld>
            <a:endParaRPr lang="en-US" dirty="0"/>
          </a:p>
        </p:txBody>
      </p:sp>
      <p:pic>
        <p:nvPicPr>
          <p:cNvPr id="6" name="Picture 5">
            <a:extLst>
              <a:ext uri="{FF2B5EF4-FFF2-40B4-BE49-F238E27FC236}">
                <a16:creationId xmlns:a16="http://schemas.microsoft.com/office/drawing/2014/main" id="{E9956B19-18BF-2345-8627-5E54E4C0AD20}"/>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14817550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6" cy="1639889"/>
            <a:chOff x="7016607" y="1655043"/>
            <a:chExt cx="4836316"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2" y="1655043"/>
              <a:ext cx="4679951"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as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as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445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7480C6A1-B418-BAFF-0A9B-DF3373520BD3}"/>
              </a:ext>
            </a:extLst>
          </p:cNvPr>
          <p:cNvGrpSpPr/>
          <p:nvPr/>
        </p:nvGrpSpPr>
        <p:grpSpPr>
          <a:xfrm>
            <a:off x="5844802" y="2291678"/>
            <a:ext cx="1108206" cy="369332"/>
            <a:chOff x="5844802" y="2291678"/>
            <a:chExt cx="1108206" cy="369332"/>
          </a:xfrm>
        </p:grpSpPr>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44802" y="2291678"/>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a:t>
            </a:fld>
            <a:endParaRPr lang="en-US" dirty="0"/>
          </a:p>
        </p:txBody>
      </p:sp>
      <p:grpSp>
        <p:nvGrpSpPr>
          <p:cNvPr id="10" name="Group 9">
            <a:extLst>
              <a:ext uri="{FF2B5EF4-FFF2-40B4-BE49-F238E27FC236}">
                <a16:creationId xmlns:a16="http://schemas.microsoft.com/office/drawing/2014/main" id="{D8F1E19D-C79D-0399-56EA-1548EEA2BB22}"/>
              </a:ext>
            </a:extLst>
          </p:cNvPr>
          <p:cNvGrpSpPr/>
          <p:nvPr/>
        </p:nvGrpSpPr>
        <p:grpSpPr>
          <a:xfrm>
            <a:off x="5528837" y="2685375"/>
            <a:ext cx="1404036" cy="384588"/>
            <a:chOff x="8597346" y="692270"/>
            <a:chExt cx="1404036" cy="384588"/>
          </a:xfrm>
        </p:grpSpPr>
        <p:sp>
          <p:nvSpPr>
            <p:cNvPr id="12" name="Rectangle 11">
              <a:extLst>
                <a:ext uri="{FF2B5EF4-FFF2-40B4-BE49-F238E27FC236}">
                  <a16:creationId xmlns:a16="http://schemas.microsoft.com/office/drawing/2014/main" id="{545E4894-255A-88E4-2AC9-82A2C51C90CE}"/>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F8C4C298-170E-3D5D-F527-651548E2EB1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14" name="TextBox 13">
              <a:extLst>
                <a:ext uri="{FF2B5EF4-FFF2-40B4-BE49-F238E27FC236}">
                  <a16:creationId xmlns:a16="http://schemas.microsoft.com/office/drawing/2014/main" id="{4315BD13-0EBF-E48C-A912-8A2018D96B53}"/>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grpSp>
        <p:nvGrpSpPr>
          <p:cNvPr id="21" name="Group 20">
            <a:extLst>
              <a:ext uri="{FF2B5EF4-FFF2-40B4-BE49-F238E27FC236}">
                <a16:creationId xmlns:a16="http://schemas.microsoft.com/office/drawing/2014/main" id="{BD8A7E22-A105-49C5-2F08-CFBB2A4F7EB3}"/>
              </a:ext>
            </a:extLst>
          </p:cNvPr>
          <p:cNvGrpSpPr/>
          <p:nvPr/>
        </p:nvGrpSpPr>
        <p:grpSpPr>
          <a:xfrm>
            <a:off x="5272320" y="3145339"/>
            <a:ext cx="1651423" cy="389371"/>
            <a:chOff x="8349959" y="687487"/>
            <a:chExt cx="1651423" cy="389371"/>
          </a:xfrm>
        </p:grpSpPr>
        <p:sp>
          <p:nvSpPr>
            <p:cNvPr id="22" name="Rectangle 21">
              <a:extLst>
                <a:ext uri="{FF2B5EF4-FFF2-40B4-BE49-F238E27FC236}">
                  <a16:creationId xmlns:a16="http://schemas.microsoft.com/office/drawing/2014/main" id="{C55FC8CA-9850-2897-FDF7-32850A59AD47}"/>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AA67C767-1F5A-6342-E5A6-3154E7B6B33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24" name="TextBox 23">
              <a:extLst>
                <a:ext uri="{FF2B5EF4-FFF2-40B4-BE49-F238E27FC236}">
                  <a16:creationId xmlns:a16="http://schemas.microsoft.com/office/drawing/2014/main" id="{4121B5BB-BA6A-F414-E84E-3101842ACD4B}"/>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25" name="TextBox 24">
              <a:extLst>
                <a:ext uri="{FF2B5EF4-FFF2-40B4-BE49-F238E27FC236}">
                  <a16:creationId xmlns:a16="http://schemas.microsoft.com/office/drawing/2014/main" id="{D0750AC3-5B88-E099-CDDB-3E6C13E05DE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grpSp>
        <p:nvGrpSpPr>
          <p:cNvPr id="31" name="Group 30">
            <a:extLst>
              <a:ext uri="{FF2B5EF4-FFF2-40B4-BE49-F238E27FC236}">
                <a16:creationId xmlns:a16="http://schemas.microsoft.com/office/drawing/2014/main" id="{6CF77B7B-CAA6-5EE4-F51C-9FA3BA7AE0EA}"/>
              </a:ext>
            </a:extLst>
          </p:cNvPr>
          <p:cNvGrpSpPr/>
          <p:nvPr/>
        </p:nvGrpSpPr>
        <p:grpSpPr>
          <a:xfrm>
            <a:off x="4107096" y="5561831"/>
            <a:ext cx="1651423" cy="389371"/>
            <a:chOff x="8349959" y="687487"/>
            <a:chExt cx="1651423" cy="389371"/>
          </a:xfrm>
        </p:grpSpPr>
        <p:sp>
          <p:nvSpPr>
            <p:cNvPr id="32" name="Rectangle 31">
              <a:extLst>
                <a:ext uri="{FF2B5EF4-FFF2-40B4-BE49-F238E27FC236}">
                  <a16:creationId xmlns:a16="http://schemas.microsoft.com/office/drawing/2014/main" id="{362B2F3C-1A2C-22DE-11C6-35EF01FB4964}"/>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63BA422A-055D-83BF-7614-2A6490E1E42A}"/>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34" name="TextBox 33">
              <a:extLst>
                <a:ext uri="{FF2B5EF4-FFF2-40B4-BE49-F238E27FC236}">
                  <a16:creationId xmlns:a16="http://schemas.microsoft.com/office/drawing/2014/main" id="{847F086F-8EE5-B65B-F3AD-B90AC3BAA993}"/>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35" name="TextBox 34">
              <a:extLst>
                <a:ext uri="{FF2B5EF4-FFF2-40B4-BE49-F238E27FC236}">
                  <a16:creationId xmlns:a16="http://schemas.microsoft.com/office/drawing/2014/main" id="{A767B5E6-9B62-1E9F-8ECC-7C6440F2D722}"/>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cxnSp>
        <p:nvCxnSpPr>
          <p:cNvPr id="36" name="Straight Connector 35">
            <a:extLst>
              <a:ext uri="{FF2B5EF4-FFF2-40B4-BE49-F238E27FC236}">
                <a16:creationId xmlns:a16="http://schemas.microsoft.com/office/drawing/2014/main" id="{C50FCAC8-2BD7-5831-502D-460A2985C4FB}"/>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3B86B99E-8B69-2971-9DBA-1E90AD4CFFA5}"/>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0F2BD8D8-9D10-8B19-1C62-4230F283322B}"/>
              </a:ext>
            </a:extLst>
          </p:cNvPr>
          <p:cNvGrpSpPr/>
          <p:nvPr/>
        </p:nvGrpSpPr>
        <p:grpSpPr>
          <a:xfrm>
            <a:off x="1825736" y="3693979"/>
            <a:ext cx="1651423" cy="389371"/>
            <a:chOff x="8349959" y="687487"/>
            <a:chExt cx="1651423" cy="389371"/>
          </a:xfrm>
        </p:grpSpPr>
        <p:sp>
          <p:nvSpPr>
            <p:cNvPr id="39" name="Rectangle 38">
              <a:extLst>
                <a:ext uri="{FF2B5EF4-FFF2-40B4-BE49-F238E27FC236}">
                  <a16:creationId xmlns:a16="http://schemas.microsoft.com/office/drawing/2014/main" id="{C37143D8-5E22-4921-A36A-DE7F809ACE66}"/>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2C57A99-F5E8-A08D-D8C0-7C5182504E8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41" name="TextBox 40">
              <a:extLst>
                <a:ext uri="{FF2B5EF4-FFF2-40B4-BE49-F238E27FC236}">
                  <a16:creationId xmlns:a16="http://schemas.microsoft.com/office/drawing/2014/main" id="{F5073EDC-3591-CB08-2DDA-368C690C6706}"/>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42" name="TextBox 41">
              <a:extLst>
                <a:ext uri="{FF2B5EF4-FFF2-40B4-BE49-F238E27FC236}">
                  <a16:creationId xmlns:a16="http://schemas.microsoft.com/office/drawing/2014/main" id="{C979AAC8-CBF1-2DA6-B365-73E019AA038B}"/>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spTree>
    <p:extLst>
      <p:ext uri="{BB962C8B-B14F-4D97-AF65-F5344CB8AC3E}">
        <p14:creationId xmlns:p14="http://schemas.microsoft.com/office/powerpoint/2010/main" val="314053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21"/>
                                        </p:tgtEl>
                                      </p:cBhvr>
                                    </p:animEffect>
                                    <p:set>
                                      <p:cBhvr>
                                        <p:cTn id="23" dur="1" fill="hold">
                                          <p:stCondLst>
                                            <p:cond delay="499"/>
                                          </p:stCondLst>
                                        </p:cTn>
                                        <p:tgtEl>
                                          <p:spTgt spid="21"/>
                                        </p:tgtEl>
                                        <p:attrNameLst>
                                          <p:attrName>style.visibility</p:attrName>
                                        </p:attrNameLst>
                                      </p:cBhvr>
                                      <p:to>
                                        <p:strVal val="hidden"/>
                                      </p:to>
                                    </p:set>
                                  </p:childTnLst>
                                </p:cTn>
                              </p:par>
                            </p:childTnLst>
                          </p:cTn>
                        </p:par>
                        <p:par>
                          <p:cTn id="24" fill="hold">
                            <p:stCondLst>
                              <p:cond delay="500"/>
                            </p:stCondLst>
                            <p:childTnLst>
                              <p:par>
                                <p:cTn id="25" presetID="22" presetClass="entr" presetSubtype="2"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wipe(right)">
                                      <p:cBhvr>
                                        <p:cTn id="27" dur="500"/>
                                        <p:tgtEl>
                                          <p:spTgt spid="31"/>
                                        </p:tgtEl>
                                      </p:cBhvr>
                                    </p:animEffect>
                                  </p:childTnLst>
                                </p:cTn>
                              </p:par>
                            </p:childTnLst>
                          </p:cTn>
                        </p:par>
                        <p:par>
                          <p:cTn id="28" fill="hold">
                            <p:stCondLst>
                              <p:cond delay="1000"/>
                            </p:stCondLst>
                            <p:childTnLst>
                              <p:par>
                                <p:cTn id="29" presetID="22" presetClass="entr" presetSubtype="2"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right)">
                                      <p:cBhvr>
                                        <p:cTn id="31" dur="500"/>
                                        <p:tgtEl>
                                          <p:spTgt spid="3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1"/>
                                        </p:tgtEl>
                                      </p:cBhvr>
                                    </p:animEffect>
                                    <p:set>
                                      <p:cBhvr>
                                        <p:cTn id="36" dur="1" fill="hold">
                                          <p:stCondLst>
                                            <p:cond delay="499"/>
                                          </p:stCondLst>
                                        </p:cTn>
                                        <p:tgtEl>
                                          <p:spTgt spid="31"/>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37"/>
                                        </p:tgtEl>
                                      </p:cBhvr>
                                    </p:animEffect>
                                    <p:set>
                                      <p:cBhvr>
                                        <p:cTn id="39" dur="1" fill="hold">
                                          <p:stCondLst>
                                            <p:cond delay="499"/>
                                          </p:stCondLst>
                                        </p:cTn>
                                        <p:tgtEl>
                                          <p:spTgt spid="37"/>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dissolve">
                                      <p:cBhvr>
                                        <p:cTn id="4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1298122"/>
            <a:ext cx="11908971" cy="4268807"/>
            <a:chOff x="2511281" y="3572744"/>
            <a:chExt cx="7770812" cy="2811463"/>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6B048DEA-97AB-1F43-8741-12645B01C3F5}"/>
              </a:ext>
            </a:extLst>
          </p:cNvPr>
          <p:cNvSpPr/>
          <p:nvPr/>
        </p:nvSpPr>
        <p:spPr>
          <a:xfrm>
            <a:off x="1776642" y="3222226"/>
            <a:ext cx="1824687"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A739BD94-0F47-854B-9CF2-AB21F1755B7E}"/>
              </a:ext>
            </a:extLst>
          </p:cNvPr>
          <p:cNvGrpSpPr/>
          <p:nvPr/>
        </p:nvGrpSpPr>
        <p:grpSpPr>
          <a:xfrm>
            <a:off x="3073015" y="2669125"/>
            <a:ext cx="1108206" cy="369332"/>
            <a:chOff x="8893175" y="707526"/>
            <a:chExt cx="1108206" cy="369332"/>
          </a:xfrm>
        </p:grpSpPr>
        <p:sp>
          <p:nvSpPr>
            <p:cNvPr id="108" name="Rectangle 107">
              <a:extLst>
                <a:ext uri="{FF2B5EF4-FFF2-40B4-BE49-F238E27FC236}">
                  <a16:creationId xmlns:a16="http://schemas.microsoft.com/office/drawing/2014/main" id="{74E14681-F8C2-E943-9036-9B66F8026102}"/>
                </a:ext>
              </a:extLst>
            </p:cNvPr>
            <p:cNvSpPr/>
            <p:nvPr/>
          </p:nvSpPr>
          <p:spPr>
            <a:xfrm>
              <a:off x="8934834" y="756182"/>
              <a:ext cx="1066547"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TextBox 108">
              <a:extLst>
                <a:ext uri="{FF2B5EF4-FFF2-40B4-BE49-F238E27FC236}">
                  <a16:creationId xmlns:a16="http://schemas.microsoft.com/office/drawing/2014/main" id="{9FE05029-2B07-9140-B651-352A9EE32350}"/>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pic>
        <p:nvPicPr>
          <p:cNvPr id="111" name="Picture 8" descr="Image result for blue question mark icon">
            <a:extLst>
              <a:ext uri="{FF2B5EF4-FFF2-40B4-BE49-F238E27FC236}">
                <a16:creationId xmlns:a16="http://schemas.microsoft.com/office/drawing/2014/main" id="{7A8F5C24-D5BC-6046-A8A9-E43B225E49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8355" y="1048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2" name="TextBox 1">
            <a:extLst>
              <a:ext uri="{FF2B5EF4-FFF2-40B4-BE49-F238E27FC236}">
                <a16:creationId xmlns:a16="http://schemas.microsoft.com/office/drawing/2014/main" id="{EC617D77-5487-F243-B8B2-CF4CA1D7049C}"/>
              </a:ext>
            </a:extLst>
          </p:cNvPr>
          <p:cNvSpPr txBox="1"/>
          <p:nvPr/>
        </p:nvSpPr>
        <p:spPr>
          <a:xfrm>
            <a:off x="2209800" y="266700"/>
            <a:ext cx="9664700" cy="82804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how did transport layer know to deliver message to Firefox browser process rather then Netflix process or Skype process?</a:t>
            </a:r>
          </a:p>
        </p:txBody>
      </p:sp>
    </p:spTree>
    <p:extLst>
      <p:ext uri="{BB962C8B-B14F-4D97-AF65-F5344CB8AC3E}">
        <p14:creationId xmlns:p14="http://schemas.microsoft.com/office/powerpoint/2010/main" val="765649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216816" y="1873503"/>
            <a:ext cx="2790948" cy="3309399"/>
            <a:chOff x="5478735" y="1883160"/>
            <a:chExt cx="2790948" cy="3309399"/>
          </a:xfrm>
        </p:grpSpPr>
        <p:grpSp>
          <p:nvGrpSpPr>
            <p:cNvPr id="10" name="Group 9"/>
            <p:cNvGrpSpPr/>
            <p:nvPr/>
          </p:nvGrpSpPr>
          <p:grpSpPr>
            <a:xfrm>
              <a:off x="5901165" y="1883160"/>
              <a:ext cx="2008556" cy="2443958"/>
              <a:chOff x="5901165" y="1883160"/>
              <a:chExt cx="2008556" cy="2443958"/>
            </a:xfrm>
          </p:grpSpPr>
          <p:sp>
            <p:nvSpPr>
              <p:cNvPr id="2" name="Oval 1"/>
              <p:cNvSpPr/>
              <p:nvPr/>
            </p:nvSpPr>
            <p:spPr>
              <a:xfrm>
                <a:off x="6581083" y="2834918"/>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6878224" y="3527614"/>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6690618" y="2768416"/>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5901165" y="2086013"/>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7229803" y="2090667"/>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6874209" y="1883160"/>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1" name="TextBox 10"/>
            <p:cNvSpPr txBox="1"/>
            <p:nvPr/>
          </p:nvSpPr>
          <p:spPr>
            <a:xfrm>
              <a:off x="5478735" y="4607783"/>
              <a:ext cx="2790948" cy="584776"/>
            </a:xfrm>
            <a:prstGeom prst="rect">
              <a:avLst/>
            </a:prstGeom>
            <a:noFill/>
          </p:spPr>
          <p:txBody>
            <a:bodyPr wrap="none" rtlCol="0">
              <a:spAutoFit/>
            </a:bodyPr>
            <a:lstStyle/>
            <a:p>
              <a:r>
                <a:rPr lang="en-US" sz="3200" dirty="0"/>
                <a:t>de-multiplexing</a:t>
              </a:r>
            </a:p>
          </p:txBody>
        </p:sp>
      </p:grpSp>
    </p:spTree>
    <p:extLst>
      <p:ext uri="{BB962C8B-B14F-4D97-AF65-F5344CB8AC3E}">
        <p14:creationId xmlns:p14="http://schemas.microsoft.com/office/powerpoint/2010/main" val="311918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5428699" y="2758759"/>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4639246" y="2076356"/>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216816" y="4598126"/>
            <a:ext cx="2790948" cy="584776"/>
          </a:xfrm>
          <a:prstGeom prst="rect">
            <a:avLst/>
          </a:prstGeom>
          <a:noFill/>
        </p:spPr>
        <p:txBody>
          <a:bodyPr wrap="none" rtlCol="0">
            <a:spAutoFit/>
          </a:bodyPr>
          <a:lstStyle/>
          <a:p>
            <a:r>
              <a:rPr lang="en-US" sz="3200" dirty="0"/>
              <a:t>de-multiplexing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1644255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0C86CF3-5283-F242-9D46-46CE5E5A64D4}"/>
              </a:ext>
            </a:extLst>
          </p:cNvPr>
          <p:cNvPicPr>
            <a:picLocks noChangeAspect="1"/>
          </p:cNvPicPr>
          <p:nvPr/>
        </p:nvPicPr>
        <p:blipFill>
          <a:blip r:embed="rId2"/>
          <a:stretch>
            <a:fillRect/>
          </a:stretch>
        </p:blipFill>
        <p:spPr>
          <a:xfrm>
            <a:off x="-161693" y="-160447"/>
            <a:ext cx="12509888" cy="7178894"/>
          </a:xfrm>
          <a:prstGeom prst="rect">
            <a:avLst/>
          </a:prstGeom>
          <a:effectLst>
            <a:glow rad="127000">
              <a:schemeClr val="bg1"/>
            </a:glow>
          </a:effectLst>
        </p:spPr>
      </p:pic>
      <p:sp>
        <p:nvSpPr>
          <p:cNvPr id="5" name="TextBox 4">
            <a:extLst>
              <a:ext uri="{FF2B5EF4-FFF2-40B4-BE49-F238E27FC236}">
                <a16:creationId xmlns:a16="http://schemas.microsoft.com/office/drawing/2014/main" id="{BE5F1534-F52B-1947-9FF8-F3900CBE5770}"/>
              </a:ext>
            </a:extLst>
          </p:cNvPr>
          <p:cNvSpPr txBox="1"/>
          <p:nvPr/>
        </p:nvSpPr>
        <p:spPr>
          <a:xfrm>
            <a:off x="2859577" y="5354404"/>
            <a:ext cx="646734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Demultiplexing</a:t>
            </a:r>
          </a:p>
        </p:txBody>
      </p:sp>
    </p:spTree>
    <p:extLst>
      <p:ext uri="{BB962C8B-B14F-4D97-AF65-F5344CB8AC3E}">
        <p14:creationId xmlns:p14="http://schemas.microsoft.com/office/powerpoint/2010/main" val="189621375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3128834-3551-3342-8511-A6239EDCCED7}"/>
              </a:ext>
            </a:extLst>
          </p:cNvPr>
          <p:cNvPicPr>
            <a:picLocks noChangeAspect="1"/>
          </p:cNvPicPr>
          <p:nvPr/>
        </p:nvPicPr>
        <p:blipFill rotWithShape="1">
          <a:blip r:embed="rId2"/>
          <a:srcRect r="978"/>
          <a:stretch/>
        </p:blipFill>
        <p:spPr>
          <a:xfrm>
            <a:off x="1460597" y="10"/>
            <a:ext cx="9270806" cy="6857990"/>
          </a:xfrm>
          <a:custGeom>
            <a:avLst/>
            <a:gdLst/>
            <a:ahLst/>
            <a:cxnLst/>
            <a:rect l="l" t="t" r="r" b="b"/>
            <a:pathLst>
              <a:path w="9270806" h="6858000">
                <a:moveTo>
                  <a:pt x="1503712" y="0"/>
                </a:moveTo>
                <a:lnTo>
                  <a:pt x="7767094" y="0"/>
                </a:lnTo>
                <a:lnTo>
                  <a:pt x="7913128" y="139721"/>
                </a:lnTo>
                <a:cubicBezTo>
                  <a:pt x="8751971" y="981521"/>
                  <a:pt x="9270806" y="2144457"/>
                  <a:pt x="9270806" y="3429000"/>
                </a:cubicBezTo>
                <a:cubicBezTo>
                  <a:pt x="9270806" y="4713544"/>
                  <a:pt x="8751971" y="5876479"/>
                  <a:pt x="7913128" y="6718279"/>
                </a:cubicBezTo>
                <a:lnTo>
                  <a:pt x="7767094" y="6858000"/>
                </a:lnTo>
                <a:lnTo>
                  <a:pt x="1503712" y="6858000"/>
                </a:lnTo>
                <a:lnTo>
                  <a:pt x="1357679" y="6718279"/>
                </a:lnTo>
                <a:cubicBezTo>
                  <a:pt x="518835" y="5876479"/>
                  <a:pt x="0" y="4713544"/>
                  <a:pt x="0" y="3429000"/>
                </a:cubicBezTo>
                <a:cubicBezTo>
                  <a:pt x="0" y="2144457"/>
                  <a:pt x="518835" y="981521"/>
                  <a:pt x="1357679" y="139721"/>
                </a:cubicBezTo>
                <a:close/>
              </a:path>
            </a:pathLst>
          </a:custGeom>
        </p:spPr>
      </p:pic>
    </p:spTree>
    <p:extLst>
      <p:ext uri="{BB962C8B-B14F-4D97-AF65-F5344CB8AC3E}">
        <p14:creationId xmlns:p14="http://schemas.microsoft.com/office/powerpoint/2010/main" val="369618799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060AE63-F98B-2E42-BB70-BC6FB853C5F0}"/>
              </a:ext>
            </a:extLst>
          </p:cNvPr>
          <p:cNvSpPr/>
          <p:nvPr/>
        </p:nvSpPr>
        <p:spPr>
          <a:xfrm>
            <a:off x="-135699" y="0"/>
            <a:ext cx="12463397" cy="7014575"/>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74" name="Picture 2" descr="Image result for TSA precheck">
            <a:extLst>
              <a:ext uri="{FF2B5EF4-FFF2-40B4-BE49-F238E27FC236}">
                <a16:creationId xmlns:a16="http://schemas.microsoft.com/office/drawing/2014/main" id="{16C15E37-2218-114F-8523-CD30C5ED90E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7655" y="710856"/>
            <a:ext cx="9946307" cy="5592861"/>
          </a:xfrm>
          <a:prstGeom prst="rect">
            <a:avLst/>
          </a:prstGeom>
          <a:noFill/>
          <a:extLst>
            <a:ext uri="{909E8E84-426E-40dd-AFC4-6F175D3DCCD1}">
              <a14:hiddenFill xmlns="" xmlns:a14="http://schemas.microsoft.com/office/drawing/2010/main">
                <a:solidFill>
                  <a:srgbClr val="FFFFFF"/>
                </a:solidFill>
              </a14:hiddenFill>
            </a:ext>
          </a:extLst>
        </p:spPr>
      </p:pic>
      <p:sp>
        <p:nvSpPr>
          <p:cNvPr id="4" name="Freeform 3">
            <a:extLst>
              <a:ext uri="{FF2B5EF4-FFF2-40B4-BE49-F238E27FC236}">
                <a16:creationId xmlns:a16="http://schemas.microsoft.com/office/drawing/2014/main" id="{289B84F5-2163-2B45-BBF6-A39FBFB0055C}"/>
              </a:ext>
            </a:extLst>
          </p:cNvPr>
          <p:cNvSpPr/>
          <p:nvPr/>
        </p:nvSpPr>
        <p:spPr>
          <a:xfrm>
            <a:off x="0" y="0"/>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a:extLst>
              <a:ext uri="{FF2B5EF4-FFF2-40B4-BE49-F238E27FC236}">
                <a16:creationId xmlns:a16="http://schemas.microsoft.com/office/drawing/2014/main" id="{C155379D-AC5B-9545-9DBF-9AA511AB3235}"/>
              </a:ext>
            </a:extLst>
          </p:cNvPr>
          <p:cNvSpPr/>
          <p:nvPr/>
        </p:nvSpPr>
        <p:spPr>
          <a:xfrm flipH="1">
            <a:off x="9473852" y="-31325"/>
            <a:ext cx="2730674" cy="6889315"/>
          </a:xfrm>
          <a:custGeom>
            <a:avLst/>
            <a:gdLst>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77238 w 2730674"/>
              <a:gd name="connsiteY4" fmla="*/ 3707704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088124 w 2730674"/>
              <a:gd name="connsiteY4" fmla="*/ 3685933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 name="connsiteX0" fmla="*/ 2730674 w 2730674"/>
              <a:gd name="connsiteY0" fmla="*/ 0 h 6889315"/>
              <a:gd name="connsiteX1" fmla="*/ 0 w 2730674"/>
              <a:gd name="connsiteY1" fmla="*/ 0 h 6889315"/>
              <a:gd name="connsiteX2" fmla="*/ 0 w 2730674"/>
              <a:gd name="connsiteY2" fmla="*/ 6889315 h 6889315"/>
              <a:gd name="connsiteX3" fmla="*/ 2317315 w 2730674"/>
              <a:gd name="connsiteY3" fmla="*/ 6876789 h 6889315"/>
              <a:gd name="connsiteX4" fmla="*/ 1120781 w 2730674"/>
              <a:gd name="connsiteY4" fmla="*/ 3696819 h 6889315"/>
              <a:gd name="connsiteX5" fmla="*/ 2680570 w 2730674"/>
              <a:gd name="connsiteY5" fmla="*/ 0 h 6889315"/>
              <a:gd name="connsiteX6" fmla="*/ 2680570 w 2730674"/>
              <a:gd name="connsiteY6" fmla="*/ 0 h 688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0674" h="6889315">
                <a:moveTo>
                  <a:pt x="2730674" y="0"/>
                </a:moveTo>
                <a:lnTo>
                  <a:pt x="0" y="0"/>
                </a:lnTo>
                <a:lnTo>
                  <a:pt x="0" y="6889315"/>
                </a:lnTo>
                <a:lnTo>
                  <a:pt x="2317315" y="6876789"/>
                </a:lnTo>
                <a:cubicBezTo>
                  <a:pt x="2023699" y="6430027"/>
                  <a:pt x="1185797" y="5722009"/>
                  <a:pt x="1120781" y="3696819"/>
                </a:cubicBezTo>
                <a:cubicBezTo>
                  <a:pt x="1154483" y="1448545"/>
                  <a:pt x="2245241" y="641188"/>
                  <a:pt x="2680570" y="0"/>
                </a:cubicBezTo>
                <a:lnTo>
                  <a:pt x="2680570" y="0"/>
                </a:ln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6049027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spTree>
    <p:extLst>
      <p:ext uri="{BB962C8B-B14F-4D97-AF65-F5344CB8AC3E}">
        <p14:creationId xmlns:p14="http://schemas.microsoft.com/office/powerpoint/2010/main" val="391700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dissolve">
                                      <p:cBhvr>
                                        <p:cTn id="13" dur="500"/>
                                        <p:tgtEl>
                                          <p:spTgt spid="93"/>
                                        </p:tgtEl>
                                      </p:cBhvr>
                                    </p:animEffect>
                                  </p:childTnLst>
                                </p:cTn>
                              </p:par>
                              <p:par>
                                <p:cTn id="14" presetID="9"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dissolve">
                                      <p:cBhvr>
                                        <p:cTn id="16" dur="500"/>
                                        <p:tgtEl>
                                          <p:spTgt spid="95"/>
                                        </p:tgtEl>
                                      </p:cBhvr>
                                    </p:animEffect>
                                  </p:childTnLst>
                                </p:cTn>
                              </p:par>
                              <p:par>
                                <p:cTn id="17" presetID="9" presetClass="entr" presetSubtype="0"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dissolve">
                                      <p:cBhvr>
                                        <p:cTn id="19" dur="500"/>
                                        <p:tgtEl>
                                          <p:spTgt spid="9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226273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B9CCC5-D908-9C4E-A49D-1E21751E78A3}"/>
              </a:ext>
            </a:extLst>
          </p:cNvPr>
          <p:cNvSpPr/>
          <p:nvPr/>
        </p:nvSpPr>
        <p:spPr>
          <a:xfrm>
            <a:off x="-125260" y="0"/>
            <a:ext cx="12463397" cy="7014575"/>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Cars merge">
            <a:extLst>
              <a:ext uri="{FF2B5EF4-FFF2-40B4-BE49-F238E27FC236}">
                <a16:creationId xmlns:a16="http://schemas.microsoft.com/office/drawing/2014/main" id="{93314E34-1FD8-0649-B734-DBACB89E29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6092" y="376036"/>
            <a:ext cx="9399815" cy="6266543"/>
          </a:xfrm>
          <a:prstGeom prst="rect">
            <a:avLst/>
          </a:prstGeom>
          <a:noFill/>
          <a:extLst>
            <a:ext uri="{909E8E84-426E-40dd-AFC4-6F175D3DCCD1}">
              <a14:hiddenFill xmlns=""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2DCC19CE-833B-5F4C-B0C9-7CBB36ED852F}"/>
              </a:ext>
            </a:extLst>
          </p:cNvPr>
          <p:cNvSpPr txBox="1"/>
          <p:nvPr/>
        </p:nvSpPr>
        <p:spPr>
          <a:xfrm>
            <a:off x="3404140" y="4843419"/>
            <a:ext cx="538371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Multiplexing</a:t>
            </a:r>
          </a:p>
        </p:txBody>
      </p:sp>
    </p:spTree>
    <p:extLst>
      <p:ext uri="{BB962C8B-B14F-4D97-AF65-F5344CB8AC3E}">
        <p14:creationId xmlns:p14="http://schemas.microsoft.com/office/powerpoint/2010/main" val="4014377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21</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DatagramSocket mySocket1        = new DatagramSocket(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dest.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22</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77944" y="2807714"/>
            <a:ext cx="397763" cy="2143904"/>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 name="connsiteX0" fmla="*/ 517 w 10000"/>
              <a:gd name="connsiteY0" fmla="*/ 10000 h 10000"/>
              <a:gd name="connsiteX1" fmla="*/ 0 w 10000"/>
              <a:gd name="connsiteY1" fmla="*/ 9841 h 10000"/>
              <a:gd name="connsiteX2" fmla="*/ 10000 w 10000"/>
              <a:gd name="connsiteY2" fmla="*/ 0 h 10000"/>
              <a:gd name="connsiteX3" fmla="*/ 9793 w 10000"/>
              <a:gd name="connsiteY3" fmla="*/ 9103 h 10000"/>
              <a:gd name="connsiteX4" fmla="*/ 517 w 10000"/>
              <a:gd name="connsiteY4" fmla="*/ 10000 h 10000"/>
              <a:gd name="connsiteX0" fmla="*/ 0 w 9483"/>
              <a:gd name="connsiteY0" fmla="*/ 10000 h 10000"/>
              <a:gd name="connsiteX1" fmla="*/ 843 w 9483"/>
              <a:gd name="connsiteY1" fmla="*/ 8128 h 10000"/>
              <a:gd name="connsiteX2" fmla="*/ 9483 w 9483"/>
              <a:gd name="connsiteY2" fmla="*/ 0 h 10000"/>
              <a:gd name="connsiteX3" fmla="*/ 9276 w 9483"/>
              <a:gd name="connsiteY3" fmla="*/ 9103 h 10000"/>
              <a:gd name="connsiteX4" fmla="*/ 0 w 9483"/>
              <a:gd name="connsiteY4" fmla="*/ 10000 h 10000"/>
              <a:gd name="connsiteX0" fmla="*/ 2554 w 9111"/>
              <a:gd name="connsiteY0" fmla="*/ 9772 h 9772"/>
              <a:gd name="connsiteX1" fmla="*/ 0 w 9111"/>
              <a:gd name="connsiteY1" fmla="*/ 8128 h 9772"/>
              <a:gd name="connsiteX2" fmla="*/ 9111 w 9111"/>
              <a:gd name="connsiteY2" fmla="*/ 0 h 9772"/>
              <a:gd name="connsiteX3" fmla="*/ 8893 w 9111"/>
              <a:gd name="connsiteY3" fmla="*/ 9103 h 9772"/>
              <a:gd name="connsiteX4" fmla="*/ 2554 w 9111"/>
              <a:gd name="connsiteY4" fmla="*/ 9772 h 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 h="9772">
                <a:moveTo>
                  <a:pt x="2554" y="9772"/>
                </a:moveTo>
                <a:lnTo>
                  <a:pt x="0" y="8128"/>
                </a:lnTo>
                <a:lnTo>
                  <a:pt x="9111" y="0"/>
                </a:lnTo>
                <a:cubicBezTo>
                  <a:pt x="9038" y="3034"/>
                  <a:pt x="8966" y="6069"/>
                  <a:pt x="8893" y="9103"/>
                </a:cubicBezTo>
                <a:lnTo>
                  <a:pt x="2554" y="9772"/>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587706" y="2812476"/>
            <a:ext cx="430060" cy="2171151"/>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 name="connsiteX0" fmla="*/ 10000 w 10000"/>
              <a:gd name="connsiteY0" fmla="*/ 10000 h 10176"/>
              <a:gd name="connsiteX1" fmla="*/ 377 w 10000"/>
              <a:gd name="connsiteY1" fmla="*/ 0 h 10176"/>
              <a:gd name="connsiteX2" fmla="*/ 0 w 10000"/>
              <a:gd name="connsiteY2" fmla="*/ 9107 h 10176"/>
              <a:gd name="connsiteX3" fmla="*/ 8519 w 10000"/>
              <a:gd name="connsiteY3" fmla="*/ 10176 h 10176"/>
              <a:gd name="connsiteX4" fmla="*/ 10000 w 10000"/>
              <a:gd name="connsiteY4" fmla="*/ 10000 h 10176"/>
              <a:gd name="connsiteX0" fmla="*/ 7767 w 8519"/>
              <a:gd name="connsiteY0" fmla="*/ 8356 h 10176"/>
              <a:gd name="connsiteX1" fmla="*/ 377 w 8519"/>
              <a:gd name="connsiteY1" fmla="*/ 0 h 10176"/>
              <a:gd name="connsiteX2" fmla="*/ 0 w 8519"/>
              <a:gd name="connsiteY2" fmla="*/ 9107 h 10176"/>
              <a:gd name="connsiteX3" fmla="*/ 8519 w 8519"/>
              <a:gd name="connsiteY3" fmla="*/ 10176 h 10176"/>
              <a:gd name="connsiteX4" fmla="*/ 7767 w 8519"/>
              <a:gd name="connsiteY4" fmla="*/ 8356 h 1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9" h="10176">
                <a:moveTo>
                  <a:pt x="7767" y="8356"/>
                </a:moveTo>
                <a:lnTo>
                  <a:pt x="377" y="0"/>
                </a:lnTo>
                <a:cubicBezTo>
                  <a:pt x="251" y="3036"/>
                  <a:pt x="126" y="6071"/>
                  <a:pt x="0" y="9107"/>
                </a:cubicBezTo>
                <a:lnTo>
                  <a:pt x="8519" y="10176"/>
                </a:lnTo>
                <a:lnTo>
                  <a:pt x="7767" y="8356"/>
                </a:lnTo>
                <a:close/>
              </a:path>
            </a:pathLst>
          </a:custGeom>
          <a:gradFill rotWithShape="1">
            <a:gsLst>
              <a:gs pos="0">
                <a:srgbClr val="B2B2B2"/>
              </a:gs>
              <a:gs pos="100000">
                <a:schemeClr val="bg1">
                  <a:lumMod val="95000"/>
                </a:schemeClr>
              </a:gs>
            </a:gsLst>
            <a:lin ang="0" scaled="1"/>
          </a:gradFill>
          <a:ln w="9525">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a:effectLst>
            <a:outerShdw blurRad="50800" dist="38100" dir="13500000" algn="br"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1254875" y="193307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a:t>
            </a:r>
            <a:r>
              <a:rPr lang="en-US" altLang="zh-CN" sz="1600" b="1" dirty="0">
                <a:solidFill>
                  <a:srgbClr val="000000"/>
                </a:solidFill>
                <a:latin typeface="Courier New" charset="0"/>
                <a:ea typeface="ＭＳ Ｐゴシック" charset="0"/>
              </a:rPr>
              <a:t> SOCK_DGRAM</a:t>
            </a:r>
            <a:r>
              <a:rPr lang="en-US" sz="1600" b="1" dirty="0">
                <a:solidFill>
                  <a:srgbClr val="000000"/>
                </a:solidFill>
                <a:latin typeface="Courier New" charset="0"/>
                <a:ea typeface="ＭＳ Ｐゴシック" charset="0"/>
              </a:rPr>
              <a:t>)</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9157</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26531" y="5790630"/>
            <a:ext cx="1658938" cy="657226"/>
            <a:chOff x="1309" y="3697"/>
            <a:chExt cx="1045" cy="414"/>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4" y="4914330"/>
            <a:ext cx="1706563" cy="657226"/>
            <a:chOff x="2741" y="3750"/>
            <a:chExt cx="1075" cy="414"/>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 name="TextBox 4">
            <a:extLst>
              <a:ext uri="{FF2B5EF4-FFF2-40B4-BE49-F238E27FC236}">
                <a16:creationId xmlns:a16="http://schemas.microsoft.com/office/drawing/2014/main" id="{8F71DBCB-192B-CC42-80BF-FB60B27D1133}"/>
              </a:ext>
            </a:extLst>
          </p:cNvPr>
          <p:cNvSpPr txBox="1"/>
          <p:nvPr/>
        </p:nvSpPr>
        <p:spPr>
          <a:xfrm>
            <a:off x="3494761" y="5722142"/>
            <a:ext cx="317716" cy="369332"/>
          </a:xfrm>
          <a:prstGeom prst="rect">
            <a:avLst/>
          </a:prstGeom>
          <a:noFill/>
        </p:spPr>
        <p:txBody>
          <a:bodyPr wrap="none" rtlCol="0">
            <a:spAutoFit/>
          </a:bodyPr>
          <a:lstStyle/>
          <a:p>
            <a:r>
              <a:rPr lang="en-US" dirty="0">
                <a:solidFill>
                  <a:schemeClr val="bg1"/>
                </a:solidFill>
              </a:rPr>
              <a:t>A</a:t>
            </a:r>
          </a:p>
        </p:txBody>
      </p:sp>
      <p:sp>
        <p:nvSpPr>
          <p:cNvPr id="131" name="TextBox 130">
            <a:extLst>
              <a:ext uri="{FF2B5EF4-FFF2-40B4-BE49-F238E27FC236}">
                <a16:creationId xmlns:a16="http://schemas.microsoft.com/office/drawing/2014/main" id="{B7AFE08E-CB17-6F42-9518-20370F3483F4}"/>
              </a:ext>
            </a:extLst>
          </p:cNvPr>
          <p:cNvSpPr txBox="1"/>
          <p:nvPr/>
        </p:nvSpPr>
        <p:spPr>
          <a:xfrm>
            <a:off x="4623206" y="4847126"/>
            <a:ext cx="317716" cy="369332"/>
          </a:xfrm>
          <a:prstGeom prst="rect">
            <a:avLst/>
          </a:prstGeom>
          <a:noFill/>
        </p:spPr>
        <p:txBody>
          <a:bodyPr wrap="none" rtlCol="0">
            <a:spAutoFit/>
          </a:bodyPr>
          <a:lstStyle/>
          <a:p>
            <a:r>
              <a:rPr lang="en-US" dirty="0">
                <a:solidFill>
                  <a:schemeClr val="bg1"/>
                </a:solidFill>
              </a:rPr>
              <a:t>B</a:t>
            </a:r>
          </a:p>
        </p:txBody>
      </p:sp>
      <p:sp>
        <p:nvSpPr>
          <p:cNvPr id="132" name="TextBox 131">
            <a:extLst>
              <a:ext uri="{FF2B5EF4-FFF2-40B4-BE49-F238E27FC236}">
                <a16:creationId xmlns:a16="http://schemas.microsoft.com/office/drawing/2014/main" id="{4D37FF6A-48D3-AE49-82AD-DF5CE9A2542A}"/>
              </a:ext>
            </a:extLst>
          </p:cNvPr>
          <p:cNvSpPr txBox="1"/>
          <p:nvPr/>
        </p:nvSpPr>
        <p:spPr>
          <a:xfrm>
            <a:off x="6902357" y="5698169"/>
            <a:ext cx="317716" cy="369332"/>
          </a:xfrm>
          <a:prstGeom prst="rect">
            <a:avLst/>
          </a:prstGeom>
          <a:noFill/>
        </p:spPr>
        <p:txBody>
          <a:bodyPr wrap="none" rtlCol="0">
            <a:spAutoFit/>
          </a:bodyPr>
          <a:lstStyle/>
          <a:p>
            <a:r>
              <a:rPr lang="en-US" dirty="0">
                <a:solidFill>
                  <a:schemeClr val="bg1"/>
                </a:solidFill>
              </a:rPr>
              <a:t>C</a:t>
            </a:r>
          </a:p>
        </p:txBody>
      </p:sp>
      <p:sp>
        <p:nvSpPr>
          <p:cNvPr id="133" name="TextBox 132">
            <a:extLst>
              <a:ext uri="{FF2B5EF4-FFF2-40B4-BE49-F238E27FC236}">
                <a16:creationId xmlns:a16="http://schemas.microsoft.com/office/drawing/2014/main" id="{5C3F8F57-1EC3-A444-90B5-A9967EAA485D}"/>
              </a:ext>
            </a:extLst>
          </p:cNvPr>
          <p:cNvSpPr txBox="1"/>
          <p:nvPr/>
        </p:nvSpPr>
        <p:spPr>
          <a:xfrm>
            <a:off x="7496546" y="4843702"/>
            <a:ext cx="327334" cy="369332"/>
          </a:xfrm>
          <a:prstGeom prst="rect">
            <a:avLst/>
          </a:prstGeom>
          <a:noFill/>
        </p:spPr>
        <p:txBody>
          <a:bodyPr wrap="none" rtlCol="0">
            <a:spAutoFit/>
          </a:bodyPr>
          <a:lstStyle/>
          <a:p>
            <a:r>
              <a:rPr lang="en-US" dirty="0">
                <a:solidFill>
                  <a:schemeClr val="bg1"/>
                </a:solidFill>
              </a:rPr>
              <a:t>D</a:t>
            </a:r>
          </a:p>
        </p:txBody>
      </p:sp>
      <p:sp>
        <p:nvSpPr>
          <p:cNvPr id="127" name="Rectangle 174">
            <a:extLst>
              <a:ext uri="{FF2B5EF4-FFF2-40B4-BE49-F238E27FC236}">
                <a16:creationId xmlns:a16="http://schemas.microsoft.com/office/drawing/2014/main" id="{F1B64B39-C299-EC44-8493-F36F1F2A8CD8}"/>
              </a:ext>
            </a:extLst>
          </p:cNvPr>
          <p:cNvSpPr>
            <a:spLocks noChangeArrowheads="1"/>
          </p:cNvSpPr>
          <p:nvPr/>
        </p:nvSpPr>
        <p:spPr bwMode="auto">
          <a:xfrm>
            <a:off x="7575600" y="1992484"/>
            <a:ext cx="4408315"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a:t>
            </a:r>
            <a:r>
              <a:rPr lang="en-US" altLang="zh-CN" sz="1600" b="1" dirty="0">
                <a:solidFill>
                  <a:srgbClr val="000000"/>
                </a:solidFill>
                <a:latin typeface="Courier New" charset="0"/>
                <a:ea typeface="ＭＳ Ｐゴシック" charset="0"/>
              </a:rPr>
              <a:t> SOCK_DGRAM</a:t>
            </a:r>
            <a:r>
              <a:rPr lang="en-US" sz="1600" b="1" dirty="0">
                <a:solidFill>
                  <a:srgbClr val="000000"/>
                </a:solidFill>
                <a:latin typeface="Courier New" charset="0"/>
                <a:ea typeface="ＭＳ Ｐゴシック" charset="0"/>
              </a:rPr>
              <a:t>)</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5775</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8" name="Rectangle 174">
            <a:extLst>
              <a:ext uri="{FF2B5EF4-FFF2-40B4-BE49-F238E27FC236}">
                <a16:creationId xmlns:a16="http://schemas.microsoft.com/office/drawing/2014/main" id="{821B066F-1D54-9842-8B91-6EFC02EED78C}"/>
              </a:ext>
            </a:extLst>
          </p:cNvPr>
          <p:cNvSpPr>
            <a:spLocks noChangeArrowheads="1"/>
          </p:cNvSpPr>
          <p:nvPr/>
        </p:nvSpPr>
        <p:spPr bwMode="auto">
          <a:xfrm>
            <a:off x="4163389" y="1137494"/>
            <a:ext cx="3906061" cy="96284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6428</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9" name="Title 1">
            <a:extLst>
              <a:ext uri="{FF2B5EF4-FFF2-40B4-BE49-F238E27FC236}">
                <a16:creationId xmlns:a16="http://schemas.microsoft.com/office/drawing/2014/main" id="{8F00F9B4-0BB2-B845-92FC-6EB603238F78}"/>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Tree>
    <p:extLst>
      <p:ext uri="{BB962C8B-B14F-4D97-AF65-F5344CB8AC3E}">
        <p14:creationId xmlns:p14="http://schemas.microsoft.com/office/powerpoint/2010/main" val="2043992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dissolv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wipe(up)">
                                      <p:cBhvr>
                                        <p:cTn id="31" dur="500"/>
                                        <p:tgtEl>
                                          <p:spTgt spid="19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197"/>
                                        </p:tgtEl>
                                        <p:attrNameLst>
                                          <p:attrName>style.visibility</p:attrName>
                                        </p:attrNameLst>
                                      </p:cBhvr>
                                      <p:to>
                                        <p:strVal val="visible"/>
                                      </p:to>
                                    </p:set>
                                    <p:animEffect transition="in" filter="wipe(left)">
                                      <p:cBhvr>
                                        <p:cTn id="35" dur="500"/>
                                        <p:tgtEl>
                                          <p:spTgt spid="197"/>
                                        </p:tgtEl>
                                      </p:cBhvr>
                                    </p:animEffect>
                                  </p:childTnLst>
                                </p:cTn>
                              </p:par>
                              <p:par>
                                <p:cTn id="36" presetID="22" presetClass="entr" presetSubtype="8" fill="hold" nodeType="with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left)">
                                      <p:cBhvr>
                                        <p:cTn id="38" dur="500"/>
                                        <p:tgtEl>
                                          <p:spTgt spid="207"/>
                                        </p:tgtEl>
                                      </p:cBhvr>
                                    </p:animEffect>
                                  </p:childTnLst>
                                </p:cTn>
                              </p:par>
                            </p:childTnLst>
                          </p:cTn>
                        </p:par>
                        <p:par>
                          <p:cTn id="39" fill="hold">
                            <p:stCondLst>
                              <p:cond delay="1000"/>
                            </p:stCondLst>
                            <p:childTnLst>
                              <p:par>
                                <p:cTn id="40" presetID="22" presetClass="entr" presetSubtype="4" fill="hold" nodeType="afterEffect">
                                  <p:stCondLst>
                                    <p:cond delay="0"/>
                                  </p:stCondLst>
                                  <p:childTnLst>
                                    <p:set>
                                      <p:cBhvr>
                                        <p:cTn id="41" dur="1" fill="hold">
                                          <p:stCondLst>
                                            <p:cond delay="0"/>
                                          </p:stCondLst>
                                        </p:cTn>
                                        <p:tgtEl>
                                          <p:spTgt spid="196"/>
                                        </p:tgtEl>
                                        <p:attrNameLst>
                                          <p:attrName>style.visibility</p:attrName>
                                        </p:attrNameLst>
                                      </p:cBhvr>
                                      <p:to>
                                        <p:strVal val="visible"/>
                                      </p:to>
                                    </p:set>
                                    <p:animEffect transition="in" filter="wipe(down)">
                                      <p:cBhvr>
                                        <p:cTn id="42" dur="500"/>
                                        <p:tgtEl>
                                          <p:spTgt spid="19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98"/>
                                        </p:tgtEl>
                                        <p:attrNameLst>
                                          <p:attrName>style.visibility</p:attrName>
                                        </p:attrNameLst>
                                      </p:cBhvr>
                                      <p:to>
                                        <p:strVal val="visible"/>
                                      </p:to>
                                    </p:set>
                                    <p:animEffect transition="in" filter="wipe(up)">
                                      <p:cBhvr>
                                        <p:cTn id="47" dur="500"/>
                                        <p:tgtEl>
                                          <p:spTgt spid="198"/>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199"/>
                                        </p:tgtEl>
                                        <p:attrNameLst>
                                          <p:attrName>style.visibility</p:attrName>
                                        </p:attrNameLst>
                                      </p:cBhvr>
                                      <p:to>
                                        <p:strVal val="visible"/>
                                      </p:to>
                                    </p:set>
                                    <p:animEffect transition="in" filter="wipe(right)">
                                      <p:cBhvr>
                                        <p:cTn id="51" dur="500"/>
                                        <p:tgtEl>
                                          <p:spTgt spid="199"/>
                                        </p:tgtEl>
                                      </p:cBhvr>
                                    </p:animEffect>
                                  </p:childTnLst>
                                </p:cTn>
                              </p:par>
                              <p:par>
                                <p:cTn id="52" presetID="22" presetClass="entr" presetSubtype="2" fill="hold" nodeType="withEffect">
                                  <p:stCondLst>
                                    <p:cond delay="0"/>
                                  </p:stCondLst>
                                  <p:childTnLst>
                                    <p:set>
                                      <p:cBhvr>
                                        <p:cTn id="53" dur="1" fill="hold">
                                          <p:stCondLst>
                                            <p:cond delay="0"/>
                                          </p:stCondLst>
                                        </p:cTn>
                                        <p:tgtEl>
                                          <p:spTgt spid="211"/>
                                        </p:tgtEl>
                                        <p:attrNameLst>
                                          <p:attrName>style.visibility</p:attrName>
                                        </p:attrNameLst>
                                      </p:cBhvr>
                                      <p:to>
                                        <p:strVal val="visible"/>
                                      </p:to>
                                    </p:set>
                                    <p:animEffect transition="in" filter="wipe(right)">
                                      <p:cBhvr>
                                        <p:cTn id="54" dur="500"/>
                                        <p:tgtEl>
                                          <p:spTgt spid="211"/>
                                        </p:tgtEl>
                                      </p:cBhvr>
                                    </p:animEffect>
                                  </p:childTnLst>
                                </p:cTn>
                              </p:par>
                            </p:childTnLst>
                          </p:cTn>
                        </p:par>
                        <p:par>
                          <p:cTn id="55" fill="hold">
                            <p:stCondLst>
                              <p:cond delay="1000"/>
                            </p:stCondLst>
                            <p:childTnLst>
                              <p:par>
                                <p:cTn id="56" presetID="22" presetClass="entr" presetSubtype="4" fill="hold" nodeType="afterEffect">
                                  <p:stCondLst>
                                    <p:cond delay="0"/>
                                  </p:stCondLst>
                                  <p:childTnLst>
                                    <p:set>
                                      <p:cBhvr>
                                        <p:cTn id="57" dur="1" fill="hold">
                                          <p:stCondLst>
                                            <p:cond delay="0"/>
                                          </p:stCondLst>
                                        </p:cTn>
                                        <p:tgtEl>
                                          <p:spTgt spid="200"/>
                                        </p:tgtEl>
                                        <p:attrNameLst>
                                          <p:attrName>style.visibility</p:attrName>
                                        </p:attrNameLst>
                                      </p:cBhvr>
                                      <p:to>
                                        <p:strVal val="visible"/>
                                      </p:to>
                                    </p:set>
                                    <p:animEffect transition="in" filter="wipe(down)">
                                      <p:cBhvr>
                                        <p:cTn id="58" dur="500"/>
                                        <p:tgtEl>
                                          <p:spTgt spid="20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204"/>
                                        </p:tgtEl>
                                        <p:attrNameLst>
                                          <p:attrName>style.visibility</p:attrName>
                                        </p:attrNameLst>
                                      </p:cBhvr>
                                      <p:to>
                                        <p:strVal val="visible"/>
                                      </p:to>
                                    </p:set>
                                    <p:animEffect transition="in" filter="wipe(up)">
                                      <p:cBhvr>
                                        <p:cTn id="63" dur="500"/>
                                        <p:tgtEl>
                                          <p:spTgt spid="204"/>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wipe(left)">
                                      <p:cBhvr>
                                        <p:cTn id="67" dur="500"/>
                                        <p:tgtEl>
                                          <p:spTgt spid="206"/>
                                        </p:tgtEl>
                                      </p:cBhvr>
                                    </p:animEffect>
                                  </p:childTnLst>
                                </p:cTn>
                              </p:par>
                              <p:par>
                                <p:cTn id="68" presetID="22" presetClass="entr" presetSubtype="8" fill="hold" nodeType="withEffect">
                                  <p:stCondLst>
                                    <p:cond delay="0"/>
                                  </p:stCondLst>
                                  <p:childTnLst>
                                    <p:set>
                                      <p:cBhvr>
                                        <p:cTn id="69" dur="1" fill="hold">
                                          <p:stCondLst>
                                            <p:cond delay="0"/>
                                          </p:stCondLst>
                                        </p:cTn>
                                        <p:tgtEl>
                                          <p:spTgt spid="215"/>
                                        </p:tgtEl>
                                        <p:attrNameLst>
                                          <p:attrName>style.visibility</p:attrName>
                                        </p:attrNameLst>
                                      </p:cBhvr>
                                      <p:to>
                                        <p:strVal val="visible"/>
                                      </p:to>
                                    </p:set>
                                    <p:animEffect transition="in" filter="wipe(left)">
                                      <p:cBhvr>
                                        <p:cTn id="70" dur="500"/>
                                        <p:tgtEl>
                                          <p:spTgt spid="215"/>
                                        </p:tgtEl>
                                      </p:cBhvr>
                                    </p:animEffect>
                                  </p:childTnLst>
                                </p:cTn>
                              </p:par>
                            </p:childTnLst>
                          </p:cTn>
                        </p:par>
                        <p:par>
                          <p:cTn id="71" fill="hold">
                            <p:stCondLst>
                              <p:cond delay="1000"/>
                            </p:stCondLst>
                            <p:childTnLst>
                              <p:par>
                                <p:cTn id="72" presetID="22" presetClass="entr" presetSubtype="4" fill="hold" nodeType="afterEffect">
                                  <p:stCondLst>
                                    <p:cond delay="0"/>
                                  </p:stCondLst>
                                  <p:childTnLst>
                                    <p:set>
                                      <p:cBhvr>
                                        <p:cTn id="73" dur="1" fill="hold">
                                          <p:stCondLst>
                                            <p:cond delay="0"/>
                                          </p:stCondLst>
                                        </p:cTn>
                                        <p:tgtEl>
                                          <p:spTgt spid="202"/>
                                        </p:tgtEl>
                                        <p:attrNameLst>
                                          <p:attrName>style.visibility</p:attrName>
                                        </p:attrNameLst>
                                      </p:cBhvr>
                                      <p:to>
                                        <p:strVal val="visible"/>
                                      </p:to>
                                    </p:set>
                                    <p:animEffect transition="in" filter="wipe(down)">
                                      <p:cBhvr>
                                        <p:cTn id="74" dur="500"/>
                                        <p:tgtEl>
                                          <p:spTgt spid="202"/>
                                        </p:tgtEl>
                                      </p:cBhvr>
                                    </p:animEffect>
                                  </p:childTnLst>
                                </p:cTn>
                              </p:par>
                            </p:childTnLst>
                          </p:cTn>
                        </p:par>
                        <p:par>
                          <p:cTn id="75" fill="hold">
                            <p:stCondLst>
                              <p:cond delay="1500"/>
                            </p:stCondLst>
                            <p:childTnLst>
                              <p:par>
                                <p:cTn id="76" presetID="22" presetClass="entr" presetSubtype="1" fill="hold" nodeType="afterEffect">
                                  <p:stCondLst>
                                    <p:cond delay="0"/>
                                  </p:stCondLst>
                                  <p:childTnLst>
                                    <p:set>
                                      <p:cBhvr>
                                        <p:cTn id="77" dur="1" fill="hold">
                                          <p:stCondLst>
                                            <p:cond delay="0"/>
                                          </p:stCondLst>
                                        </p:cTn>
                                        <p:tgtEl>
                                          <p:spTgt spid="201"/>
                                        </p:tgtEl>
                                        <p:attrNameLst>
                                          <p:attrName>style.visibility</p:attrName>
                                        </p:attrNameLst>
                                      </p:cBhvr>
                                      <p:to>
                                        <p:strVal val="visible"/>
                                      </p:to>
                                    </p:set>
                                    <p:animEffect transition="in" filter="wipe(up)">
                                      <p:cBhvr>
                                        <p:cTn id="78" dur="500"/>
                                        <p:tgtEl>
                                          <p:spTgt spid="201"/>
                                        </p:tgtEl>
                                      </p:cBhvr>
                                    </p:animEffect>
                                  </p:childTnLst>
                                </p:cTn>
                              </p:par>
                            </p:childTnLst>
                          </p:cTn>
                        </p:par>
                        <p:par>
                          <p:cTn id="79" fill="hold">
                            <p:stCondLst>
                              <p:cond delay="2000"/>
                            </p:stCondLst>
                            <p:childTnLst>
                              <p:par>
                                <p:cTn id="80" presetID="22" presetClass="entr" presetSubtype="2" fill="hold" nodeType="afterEffect">
                                  <p:stCondLst>
                                    <p:cond delay="0"/>
                                  </p:stCondLst>
                                  <p:childTnLst>
                                    <p:set>
                                      <p:cBhvr>
                                        <p:cTn id="81" dur="1" fill="hold">
                                          <p:stCondLst>
                                            <p:cond delay="0"/>
                                          </p:stCondLst>
                                        </p:cTn>
                                        <p:tgtEl>
                                          <p:spTgt spid="205"/>
                                        </p:tgtEl>
                                        <p:attrNameLst>
                                          <p:attrName>style.visibility</p:attrName>
                                        </p:attrNameLst>
                                      </p:cBhvr>
                                      <p:to>
                                        <p:strVal val="visible"/>
                                      </p:to>
                                    </p:set>
                                    <p:animEffect transition="in" filter="wipe(right)">
                                      <p:cBhvr>
                                        <p:cTn id="82" dur="500"/>
                                        <p:tgtEl>
                                          <p:spTgt spid="205"/>
                                        </p:tgtEl>
                                      </p:cBhvr>
                                    </p:animEffect>
                                  </p:childTnLst>
                                </p:cTn>
                              </p:par>
                              <p:par>
                                <p:cTn id="83" presetID="22" presetClass="entr" presetSubtype="2" fill="hold" nodeType="withEffect">
                                  <p:stCondLst>
                                    <p:cond delay="0"/>
                                  </p:stCondLst>
                                  <p:childTnLst>
                                    <p:set>
                                      <p:cBhvr>
                                        <p:cTn id="84" dur="1" fill="hold">
                                          <p:stCondLst>
                                            <p:cond delay="0"/>
                                          </p:stCondLst>
                                        </p:cTn>
                                        <p:tgtEl>
                                          <p:spTgt spid="219"/>
                                        </p:tgtEl>
                                        <p:attrNameLst>
                                          <p:attrName>style.visibility</p:attrName>
                                        </p:attrNameLst>
                                      </p:cBhvr>
                                      <p:to>
                                        <p:strVal val="visible"/>
                                      </p:to>
                                    </p:set>
                                    <p:animEffect transition="in" filter="wipe(right)">
                                      <p:cBhvr>
                                        <p:cTn id="85" dur="500"/>
                                        <p:tgtEl>
                                          <p:spTgt spid="219"/>
                                        </p:tgtEl>
                                      </p:cBhvr>
                                    </p:animEffect>
                                  </p:childTnLst>
                                </p:cTn>
                              </p:par>
                            </p:childTnLst>
                          </p:cTn>
                        </p:par>
                        <p:par>
                          <p:cTn id="86" fill="hold">
                            <p:stCondLst>
                              <p:cond delay="2500"/>
                            </p:stCondLst>
                            <p:childTnLst>
                              <p:par>
                                <p:cTn id="87" presetID="22" presetClass="entr" presetSubtype="4" fill="hold"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wipe(down)">
                                      <p:cBhvr>
                                        <p:cTn id="89"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27" grpId="0"/>
      <p:bldP spid="12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24</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dest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26</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dirty="0"/>
              <a:t>Transport Layer: 3-</a:t>
            </a:r>
            <a:fld id="{C4204591-24BD-A542-B9D5-F8D8A88D2FEE}" type="slidenum">
              <a:rPr lang="en-US" smtClean="0"/>
              <a:pPr/>
              <a:t>27</a:t>
            </a:fld>
            <a:endParaRPr lang="en-US" dirty="0"/>
          </a:p>
        </p:txBody>
      </p:sp>
      <p:pic>
        <p:nvPicPr>
          <p:cNvPr id="6" name="Picture 5">
            <a:extLst>
              <a:ext uri="{FF2B5EF4-FFF2-40B4-BE49-F238E27FC236}">
                <a16:creationId xmlns:a16="http://schemas.microsoft.com/office/drawing/2014/main" id="{1BA4839A-73B6-AB4F-BAAF-2F0309156AE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Why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28</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36</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38</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40</a:t>
            </a:fld>
            <a:endParaRPr lang="en-US" dirty="0"/>
          </a:p>
        </p:txBody>
      </p:sp>
      <p:pic>
        <p:nvPicPr>
          <p:cNvPr id="6" name="Picture 5">
            <a:extLst>
              <a:ext uri="{FF2B5EF4-FFF2-40B4-BE49-F238E27FC236}">
                <a16:creationId xmlns:a16="http://schemas.microsoft.com/office/drawing/2014/main" id="{3DC958F9-547C-2644-99EE-6ECDE636E5F6}"/>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41</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(rdt):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rdt_send()</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udt_send()</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rdt_rcv()</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deliver_data()</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rdt_rcv():</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deliver_data():</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make_pkt(data)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(packet,data)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rdt_rcv(packet)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&amp;&amp; isACK(rcvpkt)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ACKed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rgbClr val="FF0000"/>
                    </a:solidFill>
                    <a:prstDash val="dash"/>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ACKed</a:t>
            </a: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ms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sender</a:t>
              </a: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rdt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spid="_x0000_s1049" name="Picture" r:id="rId4" imgW="2578100" imgH="355600" progId="Word.Picture.8">
                  <p:embed/>
                </p:oleObj>
              </mc:Choice>
              <mc:Fallback>
                <p:oleObj name="Picture" r:id="rId4"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unACKed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move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ACKed</a:t>
                </a: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ACKed</a:t>
                </a: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72</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(nextseqnum &lt; base+N)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sndpkt[nextseqnum] = make_pkt(nextseqnum,data,chksum)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udt_send(sndpkt[nextseqnum])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refuse_data(data)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3699564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1" y="2193925"/>
            <a:ext cx="101600" cy="2522537"/>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3290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dissolve">
                                      <p:cBhvr>
                                        <p:cTn id="43" dur="500"/>
                                        <p:tgtEl>
                                          <p:spTgt spid="13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137"/>
                                        </p:tgtEl>
                                        <p:attrNameLst>
                                          <p:attrName>style.visibility</p:attrName>
                                        </p:attrNameLst>
                                      </p:cBhvr>
                                      <p:to>
                                        <p:strVal val="visible"/>
                                      </p:to>
                                    </p:set>
                                    <p:animEffect transition="in" filter="dissolve">
                                      <p:cBhvr>
                                        <p:cTn id="56" dur="500"/>
                                        <p:tgtEl>
                                          <p:spTgt spid="13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grpId="0" nodeType="clickEffect">
                                  <p:stCondLst>
                                    <p:cond delay="0"/>
                                  </p:stCondLst>
                                  <p:childTnLst>
                                    <p:set>
                                      <p:cBhvr>
                                        <p:cTn id="60" dur="1" fill="hold">
                                          <p:stCondLst>
                                            <p:cond delay="0"/>
                                          </p:stCondLst>
                                        </p:cTn>
                                        <p:tgtEl>
                                          <p:spTgt spid="139"/>
                                        </p:tgtEl>
                                        <p:attrNameLst>
                                          <p:attrName>style.visibility</p:attrName>
                                        </p:attrNameLst>
                                      </p:cBhvr>
                                      <p:to>
                                        <p:strVal val="visible"/>
                                      </p:to>
                                    </p:set>
                                    <p:animEffect transition="in" filter="dissolve">
                                      <p:cBhvr>
                                        <p:cTn id="61" dur="500"/>
                                        <p:tgtEl>
                                          <p:spTgt spid="139"/>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2" fill="hold" nodeType="click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wipe(right)">
                                      <p:cBhvr>
                                        <p:cTn id="66" dur="500"/>
                                        <p:tgtEl>
                                          <p:spTgt spid="13"/>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ntr" presetSubtype="8" fill="hold" nodeType="clickEffect">
                                  <p:stCondLst>
                                    <p:cond delay="0"/>
                                  </p:stCondLst>
                                  <p:childTnLst>
                                    <p:set>
                                      <p:cBhvr>
                                        <p:cTn id="70" dur="1" fill="hold">
                                          <p:stCondLst>
                                            <p:cond delay="0"/>
                                          </p:stCondLst>
                                        </p:cTn>
                                        <p:tgtEl>
                                          <p:spTgt spid="10"/>
                                        </p:tgtEl>
                                        <p:attrNameLst>
                                          <p:attrName>style.visibility</p:attrName>
                                        </p:attrNameLst>
                                      </p:cBhvr>
                                      <p:to>
                                        <p:strVal val="visible"/>
                                      </p:to>
                                    </p:set>
                                    <p:animEffect transition="in" filter="wipe(left)">
                                      <p:cBhvr>
                                        <p:cTn id="71" dur="500"/>
                                        <p:tgtEl>
                                          <p:spTgt spid="10"/>
                                        </p:tgtEl>
                                      </p:cBhvr>
                                    </p:animEffect>
                                  </p:childTnLst>
                                </p:cTn>
                              </p:par>
                            </p:childTnLst>
                          </p:cTn>
                        </p:par>
                        <p:par>
                          <p:cTn id="72" fill="hold">
                            <p:stCondLst>
                              <p:cond delay="500"/>
                            </p:stCondLst>
                            <p:childTnLst>
                              <p:par>
                                <p:cTn id="73" presetID="22" presetClass="entr" presetSubtype="8" fill="hold" grpId="0" nodeType="afterEffect">
                                  <p:stCondLst>
                                    <p:cond delay="0"/>
                                  </p:stCondLst>
                                  <p:childTnLst>
                                    <p:set>
                                      <p:cBhvr>
                                        <p:cTn id="74" dur="1" fill="hold">
                                          <p:stCondLst>
                                            <p:cond delay="0"/>
                                          </p:stCondLst>
                                        </p:cTn>
                                        <p:tgtEl>
                                          <p:spTgt spid="116"/>
                                        </p:tgtEl>
                                        <p:attrNameLst>
                                          <p:attrName>style.visibility</p:attrName>
                                        </p:attrNameLst>
                                      </p:cBhvr>
                                      <p:to>
                                        <p:strVal val="visible"/>
                                      </p:to>
                                    </p:set>
                                    <p:animEffect transition="in" filter="wipe(left)">
                                      <p:cBhvr>
                                        <p:cTn id="75" dur="500"/>
                                        <p:tgtEl>
                                          <p:spTgt spid="116"/>
                                        </p:tgtEl>
                                      </p:cBhvr>
                                    </p:animEffect>
                                  </p:childTnLst>
                                </p:cTn>
                              </p:par>
                            </p:childTnLst>
                          </p:cTn>
                        </p:par>
                        <p:par>
                          <p:cTn id="76" fill="hold">
                            <p:stCondLst>
                              <p:cond delay="1000"/>
                            </p:stCondLst>
                            <p:childTnLst>
                              <p:par>
                                <p:cTn id="77" presetID="22" presetClass="entr" presetSubtype="8" fill="hold" nodeType="afterEffect">
                                  <p:stCondLst>
                                    <p:cond delay="0"/>
                                  </p:stCondLst>
                                  <p:childTnLst>
                                    <p:set>
                                      <p:cBhvr>
                                        <p:cTn id="78" dur="1" fill="hold">
                                          <p:stCondLst>
                                            <p:cond delay="0"/>
                                          </p:stCondLst>
                                        </p:cTn>
                                        <p:tgtEl>
                                          <p:spTgt spid="11"/>
                                        </p:tgtEl>
                                        <p:attrNameLst>
                                          <p:attrName>style.visibility</p:attrName>
                                        </p:attrNameLst>
                                      </p:cBhvr>
                                      <p:to>
                                        <p:strVal val="visible"/>
                                      </p:to>
                                    </p:set>
                                    <p:animEffect transition="in" filter="wipe(left)">
                                      <p:cBhvr>
                                        <p:cTn id="79" dur="500"/>
                                        <p:tgtEl>
                                          <p:spTgt spid="11"/>
                                        </p:tgtEl>
                                      </p:cBhvr>
                                    </p:animEffect>
                                  </p:childTnLst>
                                </p:cTn>
                              </p:par>
                            </p:childTnLst>
                          </p:cTn>
                        </p:par>
                        <p:par>
                          <p:cTn id="80" fill="hold">
                            <p:stCondLst>
                              <p:cond delay="1500"/>
                            </p:stCondLst>
                            <p:childTnLst>
                              <p:par>
                                <p:cTn id="81" presetID="9" presetClass="entr" presetSubtype="0" fill="hold" grpId="0" nodeType="afterEffect">
                                  <p:stCondLst>
                                    <p:cond delay="0"/>
                                  </p:stCondLst>
                                  <p:childTnLst>
                                    <p:set>
                                      <p:cBhvr>
                                        <p:cTn id="82" dur="1" fill="hold">
                                          <p:stCondLst>
                                            <p:cond delay="0"/>
                                          </p:stCondLst>
                                        </p:cTn>
                                        <p:tgtEl>
                                          <p:spTgt spid="138"/>
                                        </p:tgtEl>
                                        <p:attrNameLst>
                                          <p:attrName>style.visibility</p:attrName>
                                        </p:attrNameLst>
                                      </p:cBhvr>
                                      <p:to>
                                        <p:strVal val="visible"/>
                                      </p:to>
                                    </p:set>
                                    <p:animEffect transition="in" filter="dissolve">
                                      <p:cBhvr>
                                        <p:cTn id="83" dur="500"/>
                                        <p:tgtEl>
                                          <p:spTgt spid="138"/>
                                        </p:tgtEl>
                                      </p:cBhvr>
                                    </p:animEffect>
                                  </p:childTnLst>
                                </p:cTn>
                              </p:par>
                            </p:childTnLst>
                          </p:cTn>
                        </p:par>
                        <p:par>
                          <p:cTn id="84" fill="hold">
                            <p:stCondLst>
                              <p:cond delay="2000"/>
                            </p:stCondLst>
                            <p:childTnLst>
                              <p:par>
                                <p:cTn id="85" presetID="22" presetClass="entr" presetSubtype="2" fill="hold" nodeType="afterEffect">
                                  <p:stCondLst>
                                    <p:cond delay="0"/>
                                  </p:stCondLst>
                                  <p:childTnLst>
                                    <p:set>
                                      <p:cBhvr>
                                        <p:cTn id="86" dur="1" fill="hold">
                                          <p:stCondLst>
                                            <p:cond delay="0"/>
                                          </p:stCondLst>
                                        </p:cTn>
                                        <p:tgtEl>
                                          <p:spTgt spid="12"/>
                                        </p:tgtEl>
                                        <p:attrNameLst>
                                          <p:attrName>style.visibility</p:attrName>
                                        </p:attrNameLst>
                                      </p:cBhvr>
                                      <p:to>
                                        <p:strVal val="visible"/>
                                      </p:to>
                                    </p:set>
                                    <p:animEffect transition="in" filter="wipe(right)">
                                      <p:cBhvr>
                                        <p:cTn id="8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the approach</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545687" y="1489418"/>
            <a:ext cx="1135362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multiple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in flight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 individually ACKs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a:t>
            </a:r>
          </a:p>
          <a:p>
            <a:pPr marL="747713" lvl="1" indent="-227013">
              <a:spcBef>
                <a:spcPts val="1000"/>
              </a:spcBef>
              <a:buClr>
                <a:srgbClr val="0000A3"/>
              </a:buClr>
              <a:defRPr/>
            </a:pPr>
            <a:r>
              <a:rPr lang="en-US" altLang="en-US" sz="2800" dirty="0">
                <a:solidFill>
                  <a:prstClr val="black"/>
                </a:solidFill>
                <a:ea typeface="ＭＳ Ｐゴシック" panose="020B0600070205080204" pitchFamily="34" charset="-128"/>
              </a:rPr>
              <a:t>maintains (conceptually) a timer for each unACKed pkt</a:t>
            </a:r>
          </a:p>
          <a:p>
            <a:pPr marL="1195388" lvl="2" indent="-227013">
              <a:spcBef>
                <a:spcPts val="1000"/>
              </a:spcBef>
              <a:buClr>
                <a:srgbClr val="0000A3"/>
              </a:buClr>
              <a:defRPr/>
            </a:pPr>
            <a:r>
              <a:rPr lang="en-US" altLang="en-US" sz="2800" dirty="0">
                <a:solidFill>
                  <a:prstClr val="black"/>
                </a:solidFill>
                <a:ea typeface="ＭＳ Ｐゴシック" panose="020B0600070205080204" pitchFamily="34" charset="-128"/>
              </a:rPr>
              <a:t>timeout: retransmits single unACKed packet  associated with timeout</a:t>
            </a:r>
          </a:p>
          <a:p>
            <a:pPr marL="746125" lvl="1" indent="-223838">
              <a:spcBef>
                <a:spcPts val="1000"/>
              </a:spcBef>
              <a:buClr>
                <a:srgbClr val="0000A3"/>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maintains (conceptually) “window” over </a:t>
            </a:r>
            <a:r>
              <a:rPr kumimoji="0" lang="en-US" altLang="en-US" sz="2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lvl="2" indent="-231775">
              <a:buClr>
                <a:srgbClr val="0000A8"/>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pipelined, “in flight” packets to be within this window</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520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
                                            <p:txEl>
                                              <p:pRg st="1" end="1"/>
                                            </p:txEl>
                                          </p:spTgt>
                                        </p:tgtEl>
                                        <p:attrNameLst>
                                          <p:attrName>style.visibility</p:attrName>
                                        </p:attrNameLst>
                                      </p:cBhvr>
                                      <p:to>
                                        <p:strVal val="visible"/>
                                      </p:to>
                                    </p:set>
                                    <p:animEffect transition="in" filter="dissolve">
                                      <p:cBhvr>
                                        <p:cTn id="12" dur="500"/>
                                        <p:tgtEl>
                                          <p:spTgt spid="72">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2">
                                            <p:txEl>
                                              <p:pRg st="3" end="3"/>
                                            </p:txEl>
                                          </p:spTgt>
                                        </p:tgtEl>
                                        <p:attrNameLst>
                                          <p:attrName>style.visibility</p:attrName>
                                        </p:attrNameLst>
                                      </p:cBhvr>
                                      <p:to>
                                        <p:strVal val="visible"/>
                                      </p:to>
                                    </p:set>
                                    <p:animEffect transition="in" filter="dissolve">
                                      <p:cBhvr>
                                        <p:cTn id="20" dur="500"/>
                                        <p:tgtEl>
                                          <p:spTgt spid="72">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2">
                                            <p:txEl>
                                              <p:pRg st="7" end="7"/>
                                            </p:txEl>
                                          </p:spTgt>
                                        </p:tgtEl>
                                        <p:attrNameLst>
                                          <p:attrName>style.visibility</p:attrName>
                                        </p:attrNameLst>
                                      </p:cBhvr>
                                      <p:to>
                                        <p:strVal val="visible"/>
                                      </p:to>
                                    </p:set>
                                    <p:animEffect transition="in" filter="dissolve">
                                      <p:cBhvr>
                                        <p:cTn id="32" dur="500"/>
                                        <p:tgtEl>
                                          <p:spTgt spid="7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sendbase,sendbase+N-1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unACKed packet, advance window base to next unACKed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79</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81</a:t>
            </a:fld>
            <a:endParaRPr lang="en-US" dirty="0"/>
          </a:p>
        </p:txBody>
      </p:sp>
      <p:pic>
        <p:nvPicPr>
          <p:cNvPr id="6" name="Picture 5">
            <a:extLst>
              <a:ext uri="{FF2B5EF4-FFF2-40B4-BE49-F238E27FC236}">
                <a16:creationId xmlns:a16="http://schemas.microsoft.com/office/drawing/2014/main" id="{BC34935B-A6B2-0C48-9638-656FA430E71C}"/>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dest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Urg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ACKed</a:t>
            </a: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*SampleRTT</a:t>
            </a: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TimeoutInterval = EstimatedRTT + 4*DevRTT</a:t>
              </a: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*|SampleRTT-EstimatedRTT|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SampleRTT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unACKed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ACKed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dirty="0"/>
              <a:t>(simplified)</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wait</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for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event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 not-yet-acked segment         	with smallest seq.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start timer</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FF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SendBase–1: last cumulatively ACKed byte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(there are currently not-yet-acked segments)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 stop timer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 received, with ACK field value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create segment, seq. #: NextSeqNum</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pass segment to IP (i.e.,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NextSeqNum = NextSeqNum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if (timer currently not running)</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 received from application above</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8183273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ACKed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189545"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ACKing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96231" y="4237973"/>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246335" y="5340264"/>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1771317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unACKed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unACKed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95</a:t>
            </a:fld>
            <a:endParaRPr lang="en-US" dirty="0"/>
          </a:p>
        </p:txBody>
      </p:sp>
      <p:pic>
        <p:nvPicPr>
          <p:cNvPr id="6" name="Picture 5">
            <a:extLst>
              <a:ext uri="{FF2B5EF4-FFF2-40B4-BE49-F238E27FC236}">
                <a16:creationId xmlns:a16="http://schemas.microsoft.com/office/drawing/2014/main" id="{B5FB4D37-2E98-204A-ACC1-DA60FB18605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req_conn(x))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pic>
        <p:nvPicPr>
          <p:cNvPr id="212" name="Picture 62" descr="Alice">
            <a:extLst>
              <a:ext uri="{FF2B5EF4-FFF2-40B4-BE49-F238E27FC236}">
                <a16:creationId xmlns:a16="http://schemas.microsoft.com/office/drawing/2014/main" id="{15DE982A-54F5-BC41-BC95-48D876587A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2408" y="2031271"/>
            <a:ext cx="685440" cy="68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63" descr="Bob">
            <a:extLst>
              <a:ext uri="{FF2B5EF4-FFF2-40B4-BE49-F238E27FC236}">
                <a16:creationId xmlns:a16="http://schemas.microsoft.com/office/drawing/2014/main" id="{178ED826-4BC2-684F-9F28-07360925030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2300" y="2069246"/>
            <a:ext cx="839663" cy="690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103</a:t>
            </a:fld>
            <a:endParaRPr lang="en-US" dirty="0"/>
          </a:p>
        </p:txBody>
      </p:sp>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Client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Server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clientSocket.connect((serverName,serverPort))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107</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109</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018750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110</a:t>
            </a:fld>
            <a:endParaRPr lang="en-US" dirty="0"/>
          </a:p>
        </p:txBody>
      </p:sp>
      <p:pic>
        <p:nvPicPr>
          <p:cNvPr id="6" name="Picture 5">
            <a:extLst>
              <a:ext uri="{FF2B5EF4-FFF2-40B4-BE49-F238E27FC236}">
                <a16:creationId xmlns:a16="http://schemas.microsoft.com/office/drawing/2014/main" id="{FC6EDA9F-A4F6-9E48-A741-C2AF8BE224B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err="1">
                <a:ln>
                  <a:noFill/>
                </a:ln>
                <a:solidFill>
                  <a:srgbClr val="000000"/>
                </a:solidFill>
                <a:effectLst/>
                <a:uLnTx/>
                <a:uFillTx/>
                <a:latin typeface="Symbol" charset="0"/>
                <a:ea typeface="ＭＳ Ｐゴシック" charset="0"/>
                <a:cs typeface="+mn-cs"/>
              </a:rPr>
              <a:t>l</a:t>
            </a:r>
            <a:r>
              <a:rPr lang="en-US" baseline="-25000" dirty="0" err="1">
                <a:solidFill>
                  <a:srgbClr val="000000"/>
                </a:solidFill>
                <a:latin typeface="Calibri" panose="020F0502020204030204"/>
                <a:ea typeface="ＭＳ Ｐゴシック" charset="0"/>
              </a:rPr>
              <a:t>in</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input,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121</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122</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DECbit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123</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124</a:t>
            </a:fld>
            <a:endParaRPr lang="en-US" dirty="0"/>
          </a:p>
        </p:txBody>
      </p:sp>
      <p:pic>
        <p:nvPicPr>
          <p:cNvPr id="6" name="Picture 5">
            <a:extLst>
              <a:ext uri="{FF2B5EF4-FFF2-40B4-BE49-F238E27FC236}">
                <a16:creationId xmlns:a16="http://schemas.microsoft.com/office/drawing/2014/main" id="{853F12A5-E6F0-8F46-A507-3CB3CDD11A7B}"/>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LastByteSent- 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ACKed</a:t>
              </a: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but not-yet ACKed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82588"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hidden="1">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dirty="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    (MSS/cwnd)</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+ 3MSS</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a:t>
                </a:r>
                <a:r>
                  <a:rPr kumimoji="0" lang="en-US" altLang="zh-CN" sz="1050" b="0" i="0" u="none" strike="noStrike" kern="0" cap="none" spc="0" normalizeH="0" baseline="0" noProof="0" dirty="0">
                    <a:ln>
                      <a:noFill/>
                    </a:ln>
                    <a:solidFill>
                      <a:srgbClr val="000000"/>
                    </a:solidFill>
                    <a:effectLst/>
                    <a:uLnTx/>
                    <a:uFillTx/>
                    <a:latin typeface="Arial" charset="0"/>
                    <a:ea typeface="ＭＳ Ｐゴシック" charset="0"/>
                    <a:cs typeface="+mn-cs"/>
                  </a:rPr>
                  <a:t>3MSS</a:t>
                </a: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5">
            <a:extLst>
              <a:ext uri="{FF2B5EF4-FFF2-40B4-BE49-F238E27FC236}">
                <a16:creationId xmlns:a16="http://schemas.microsoft.com/office/drawing/2014/main" id="{C4F2E8B9-9B3E-40E0-B3E9-67C644D6C16E}"/>
              </a:ext>
            </a:extLst>
          </p:cNvPr>
          <p:cNvSpPr>
            <a:spLocks noGrp="1"/>
          </p:cNvSpPr>
          <p:nvPr>
            <p:ph type="title"/>
          </p:nvPr>
        </p:nvSpPr>
        <p:spPr/>
        <p:txBody>
          <a:bodyPr/>
          <a:lstStyle/>
          <a:p>
            <a:endParaRPr lang="zh-CN" altLang="en-US"/>
          </a:p>
        </p:txBody>
      </p:sp>
      <p:sp>
        <p:nvSpPr>
          <p:cNvPr id="5" name="灯片编号占位符 4">
            <a:extLst>
              <a:ext uri="{FF2B5EF4-FFF2-40B4-BE49-F238E27FC236}">
                <a16:creationId xmlns:a16="http://schemas.microsoft.com/office/drawing/2014/main" id="{76380A9F-AFF7-45B9-AD29-6C5F31F88741}"/>
              </a:ext>
            </a:extLst>
          </p:cNvPr>
          <p:cNvSpPr>
            <a:spLocks noGrp="1"/>
          </p:cNvSpPr>
          <p:nvPr>
            <p:ph type="sldNum" sz="quarter" idx="4"/>
          </p:nvPr>
        </p:nvSpPr>
        <p:spPr/>
        <p:txBody>
          <a:bodyPr/>
          <a:lstStyle/>
          <a:p>
            <a:r>
              <a:rPr lang="en-US"/>
              <a:t>Transport Layer: 3-</a:t>
            </a:r>
            <a:fld id="{C4204591-24BD-A542-B9D5-F8D8A88D2FEE}" type="slidenum">
              <a:rPr lang="en-US" smtClean="0"/>
              <a:pPr/>
              <a:t>129</a:t>
            </a:fld>
            <a:endParaRPr lang="en-US" dirty="0"/>
          </a:p>
        </p:txBody>
      </p:sp>
      <p:pic>
        <p:nvPicPr>
          <p:cNvPr id="8" name="图片 7">
            <a:extLst>
              <a:ext uri="{FF2B5EF4-FFF2-40B4-BE49-F238E27FC236}">
                <a16:creationId xmlns:a16="http://schemas.microsoft.com/office/drawing/2014/main" id="{34403D87-3761-48DD-AF16-5D7928E0CAFA}"/>
              </a:ext>
            </a:extLst>
          </p:cNvPr>
          <p:cNvPicPr>
            <a:picLocks noChangeAspect="1"/>
          </p:cNvPicPr>
          <p:nvPr/>
        </p:nvPicPr>
        <p:blipFill>
          <a:blip r:embed="rId2"/>
          <a:stretch>
            <a:fillRect/>
          </a:stretch>
        </p:blipFill>
        <p:spPr>
          <a:xfrm>
            <a:off x="698499" y="271016"/>
            <a:ext cx="9558583" cy="6172073"/>
          </a:xfrm>
          <a:prstGeom prst="rect">
            <a:avLst/>
          </a:prstGeom>
        </p:spPr>
      </p:pic>
    </p:spTree>
    <p:extLst>
      <p:ext uri="{BB962C8B-B14F-4D97-AF65-F5344CB8AC3E}">
        <p14:creationId xmlns:p14="http://schemas.microsoft.com/office/powerpoint/2010/main" val="161432414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131</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 better way than AIMD to “probe” for usable bandwidth?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classic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 - higher throughput in this example</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Insight/intuition: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sending rate at which congestion loss was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state of bottleneck link probably (?) hasn’t changed much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after cutting rate/window in half on loss, initially ramp to to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faster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then approach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slowly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132</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point in time when TCP window size will reach W</a:t>
            </a:r>
            <a:r>
              <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itself is tunable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larger increases when further away from 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smaller increases (cautious) when nearer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sending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4" y="3941197"/>
            <a:ext cx="3455844"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default in Linux, most popular TCP for popular Web servers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W as a function of the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cube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distance between current time  and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133</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Freeform 92">
              <a:extLst>
                <a:ext uri="{FF2B5EF4-FFF2-40B4-BE49-F238E27FC236}">
                  <a16:creationId xmlns:a16="http://schemas.microsoft.com/office/drawing/2014/main" id="{413D91FB-83FD-B343-90EB-BB6C16387196}"/>
                </a:ext>
              </a:extLst>
            </p:cNvPr>
            <p:cNvSpPr>
              <a:spLocks/>
            </p:cNvSpPr>
            <p:nvPr/>
          </p:nvSpPr>
          <p:spPr bwMode="auto">
            <a:xfrm>
              <a:off x="5532311" y="5746564"/>
              <a:ext cx="336683" cy="244860"/>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bottleneck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134</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330565"/>
            <a:ext cx="4288552" cy="1038257"/>
            <a:chOff x="3613959" y="3330565"/>
            <a:chExt cx="4288552" cy="1038257"/>
          </a:xfrm>
        </p:grpSpPr>
        <p:sp>
          <p:nvSpPr>
            <p:cNvPr id="18" name="TextBox 17">
              <a:extLst>
                <a:ext uri="{FF2B5EF4-FFF2-40B4-BE49-F238E27FC236}">
                  <a16:creationId xmlns:a16="http://schemas.microsoft.com/office/drawing/2014/main" id="{72BF638B-27BF-9A44-BC9B-E5A7126F9971}"/>
                </a:ext>
              </a:extLst>
            </p:cNvPr>
            <p:cNvSpPr txBox="1"/>
            <p:nvPr/>
          </p:nvSpPr>
          <p:spPr>
            <a:xfrm>
              <a:off x="3932559" y="3330565"/>
              <a:ext cx="3969952" cy="840230"/>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with congested bottleneck</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477143" y="5329279"/>
            <a:ext cx="4243986" cy="840230"/>
            <a:chOff x="477143" y="5329279"/>
            <a:chExt cx="4243986" cy="840230"/>
          </a:xfrm>
        </p:grpSpPr>
        <p:sp>
          <p:nvSpPr>
            <p:cNvPr id="110" name="TextBox 109">
              <a:extLst>
                <a:ext uri="{FF2B5EF4-FFF2-40B4-BE49-F238E27FC236}">
                  <a16:creationId xmlns:a16="http://schemas.microsoft.com/office/drawing/2014/main" id="{67AC24E6-353D-7641-8425-F6A26F20ABC7}"/>
                </a:ext>
              </a:extLst>
            </p:cNvPr>
            <p:cNvSpPr txBox="1"/>
            <p:nvPr/>
          </p:nvSpPr>
          <p:spPr>
            <a:xfrm>
              <a:off x="477143" y="5329279"/>
              <a:ext cx="2818708" cy="840230"/>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Straight Connector 27">
            <a:extLst>
              <a:ext uri="{FF2B5EF4-FFF2-40B4-BE49-F238E27FC236}">
                <a16:creationId xmlns:a16="http://schemas.microsoft.com/office/drawing/2014/main" id="{D625C25C-416C-5C4E-AFF1-F6889ED15803}"/>
              </a:ext>
            </a:extLst>
          </p:cNvPr>
          <p:cNvCxnSpPr/>
          <p:nvPr/>
        </p:nvCxnSpPr>
        <p:spPr>
          <a:xfrm>
            <a:off x="3375025" y="6443089"/>
            <a:ext cx="5028511" cy="0"/>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sp>
        <p:nvSpPr>
          <p:cNvPr id="31" name="TextBox 30">
            <a:extLst>
              <a:ext uri="{FF2B5EF4-FFF2-40B4-BE49-F238E27FC236}">
                <a16:creationId xmlns:a16="http://schemas.microsoft.com/office/drawing/2014/main" id="{AB18F1EA-ED80-CE47-9C3C-647F034AB95E}"/>
              </a:ext>
            </a:extLst>
          </p:cNvPr>
          <p:cNvSpPr txBox="1"/>
          <p:nvPr/>
        </p:nvSpPr>
        <p:spPr>
          <a:xfrm>
            <a:off x="5618466" y="5874964"/>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Keeping sender-to-receiver pipe “just full enough, but no fuller”: keep bottleneck link busy transmitting, but avoid high delays/buffering</a:t>
            </a:r>
          </a:p>
        </p:txBody>
      </p:sp>
      <p:grpSp>
        <p:nvGrpSpPr>
          <p:cNvPr id="23" name="Group 22">
            <a:extLst>
              <a:ext uri="{FF2B5EF4-FFF2-40B4-BE49-F238E27FC236}">
                <a16:creationId xmlns:a16="http://schemas.microsoft.com/office/drawing/2014/main" id="{136B4431-4002-B74D-B3BA-B0C220251CB6}"/>
              </a:ext>
            </a:extLst>
          </p:cNvPr>
          <p:cNvGrpSpPr/>
          <p:nvPr/>
        </p:nvGrpSpPr>
        <p:grpSpPr>
          <a:xfrm>
            <a:off x="1216626" y="2508955"/>
            <a:ext cx="5802008" cy="918937"/>
            <a:chOff x="2365663" y="2430127"/>
            <a:chExt cx="5802008" cy="918937"/>
          </a:xfrm>
        </p:grpSpPr>
        <p:grpSp>
          <p:nvGrpSpPr>
            <p:cNvPr id="212" name="Group 190">
              <a:extLst>
                <a:ext uri="{FF2B5EF4-FFF2-40B4-BE49-F238E27FC236}">
                  <a16:creationId xmlns:a16="http://schemas.microsoft.com/office/drawing/2014/main" id="{1BEB02B0-C16F-034C-BBAD-5DB73C96AD78}"/>
                </a:ext>
              </a:extLst>
            </p:cNvPr>
            <p:cNvGrpSpPr>
              <a:grpSpLocks/>
            </p:cNvGrpSpPr>
            <p:nvPr/>
          </p:nvGrpSpPr>
          <p:grpSpPr bwMode="auto">
            <a:xfrm flipH="1">
              <a:off x="2365663" y="2430127"/>
              <a:ext cx="673100" cy="701675"/>
              <a:chOff x="-44" y="1473"/>
              <a:chExt cx="981" cy="1105"/>
            </a:xfrm>
          </p:grpSpPr>
          <p:pic>
            <p:nvPicPr>
              <p:cNvPr id="213" name="Picture 191" descr="desktop_computer_stylized_medium">
                <a:extLst>
                  <a:ext uri="{FF2B5EF4-FFF2-40B4-BE49-F238E27FC236}">
                    <a16:creationId xmlns:a16="http://schemas.microsoft.com/office/drawing/2014/main" id="{5230AF6F-A0E4-0F40-90F2-B49DEE901C0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192">
                <a:extLst>
                  <a:ext uri="{FF2B5EF4-FFF2-40B4-BE49-F238E27FC236}">
                    <a16:creationId xmlns:a16="http://schemas.microsoft.com/office/drawing/2014/main" id="{EB8220CB-48C1-504B-9215-0FA50BED28A3}"/>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190">
              <a:extLst>
                <a:ext uri="{FF2B5EF4-FFF2-40B4-BE49-F238E27FC236}">
                  <a16:creationId xmlns:a16="http://schemas.microsoft.com/office/drawing/2014/main" id="{0F072356-83E5-7644-BFC6-AA47F8D1DC03}"/>
                </a:ext>
              </a:extLst>
            </p:cNvPr>
            <p:cNvGrpSpPr>
              <a:grpSpLocks/>
            </p:cNvGrpSpPr>
            <p:nvPr/>
          </p:nvGrpSpPr>
          <p:grpSpPr bwMode="auto">
            <a:xfrm flipH="1">
              <a:off x="7493993" y="2467744"/>
              <a:ext cx="673678" cy="702006"/>
              <a:chOff x="-44" y="1473"/>
              <a:chExt cx="981" cy="1105"/>
            </a:xfrm>
          </p:grpSpPr>
          <p:pic>
            <p:nvPicPr>
              <p:cNvPr id="230" name="Picture 191" descr="desktop_computer_stylized_medium">
                <a:extLst>
                  <a:ext uri="{FF2B5EF4-FFF2-40B4-BE49-F238E27FC236}">
                    <a16:creationId xmlns:a16="http://schemas.microsoft.com/office/drawing/2014/main" id="{4507DD2C-8D56-7644-B5AF-0C0A90DF92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Freeform 192">
                <a:extLst>
                  <a:ext uri="{FF2B5EF4-FFF2-40B4-BE49-F238E27FC236}">
                    <a16:creationId xmlns:a16="http://schemas.microsoft.com/office/drawing/2014/main" id="{2838DBD0-6CF7-2B4C-AF1C-FC929CAD15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3" name="Group 232">
              <a:extLst>
                <a:ext uri="{FF2B5EF4-FFF2-40B4-BE49-F238E27FC236}">
                  <a16:creationId xmlns:a16="http://schemas.microsoft.com/office/drawing/2014/main" id="{44545816-4C7B-7846-8988-A05301734F47}"/>
                </a:ext>
              </a:extLst>
            </p:cNvPr>
            <p:cNvGrpSpPr/>
            <p:nvPr/>
          </p:nvGrpSpPr>
          <p:grpSpPr>
            <a:xfrm>
              <a:off x="5227521" y="2574515"/>
              <a:ext cx="876995" cy="403711"/>
              <a:chOff x="5033182" y="4091488"/>
              <a:chExt cx="876995" cy="403711"/>
            </a:xfrm>
          </p:grpSpPr>
          <p:cxnSp>
            <p:nvCxnSpPr>
              <p:cNvPr id="234" name="Straight Connector 233">
                <a:extLst>
                  <a:ext uri="{FF2B5EF4-FFF2-40B4-BE49-F238E27FC236}">
                    <a16:creationId xmlns:a16="http://schemas.microsoft.com/office/drawing/2014/main" id="{3D51E61F-DA54-2643-BAD4-268E7575F59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5" name="Rectangle 234">
                <a:extLst>
                  <a:ext uri="{FF2B5EF4-FFF2-40B4-BE49-F238E27FC236}">
                    <a16:creationId xmlns:a16="http://schemas.microsoft.com/office/drawing/2014/main" id="{8123A8E9-67AB-C74F-925C-E7D244041419}"/>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640BDC0F-EFFD-484D-83D9-2FB005386232}"/>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7" name="Straight Connector 236">
                <a:extLst>
                  <a:ext uri="{FF2B5EF4-FFF2-40B4-BE49-F238E27FC236}">
                    <a16:creationId xmlns:a16="http://schemas.microsoft.com/office/drawing/2014/main" id="{1BCB38CC-A870-9B4A-A5DB-98356F6B39AA}"/>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CF902B15-3C54-A647-A9A9-535E0C74301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3171852F-D884-A742-885D-93002D5B0D9D}"/>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0" name="Rectangle 239">
                <a:extLst>
                  <a:ext uri="{FF2B5EF4-FFF2-40B4-BE49-F238E27FC236}">
                    <a16:creationId xmlns:a16="http://schemas.microsoft.com/office/drawing/2014/main" id="{D2D019EE-47E4-224B-BBF8-5443E4900165}"/>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7B009AAC-9DFA-ED4A-91AE-DA00BB581A0B}"/>
                </a:ext>
              </a:extLst>
            </p:cNvPr>
            <p:cNvGrpSpPr/>
            <p:nvPr/>
          </p:nvGrpSpPr>
          <p:grpSpPr>
            <a:xfrm>
              <a:off x="3067072" y="2776371"/>
              <a:ext cx="4456450" cy="344905"/>
              <a:chOff x="3391522" y="3946678"/>
              <a:chExt cx="4456450" cy="344905"/>
            </a:xfrm>
          </p:grpSpPr>
          <p:cxnSp>
            <p:nvCxnSpPr>
              <p:cNvPr id="247" name="Straight Connector 246">
                <a:extLst>
                  <a:ext uri="{FF2B5EF4-FFF2-40B4-BE49-F238E27FC236}">
                    <a16:creationId xmlns:a16="http://schemas.microsoft.com/office/drawing/2014/main" id="{434B4871-78D8-4E49-92B1-439A3541CBD6}"/>
                  </a:ext>
                </a:extLst>
              </p:cNvPr>
              <p:cNvCxnSpPr>
                <a:cxnSpLocks/>
              </p:cNvCxnSpPr>
              <p:nvPr/>
            </p:nvCxnSpPr>
            <p:spPr>
              <a:xfrm>
                <a:off x="3391522" y="3946678"/>
                <a:ext cx="4456450" cy="0"/>
              </a:xfrm>
              <a:prstGeom prst="line">
                <a:avLst/>
              </a:prstGeom>
              <a:ln w="1587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05D2D98D-623A-FC44-9A40-156B6A2B4E10}"/>
                  </a:ext>
                </a:extLst>
              </p:cNvPr>
              <p:cNvCxnSpPr>
                <a:cxnSpLocks/>
              </p:cNvCxnSpPr>
              <p:nvPr/>
            </p:nvCxnSpPr>
            <p:spPr>
              <a:xfrm>
                <a:off x="3391522" y="4291583"/>
                <a:ext cx="4456450" cy="0"/>
              </a:xfrm>
              <a:prstGeom prst="line">
                <a:avLst/>
              </a:prstGeom>
              <a:ln w="15875">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B5A69AD9-CFF6-7544-A126-02A8879C32D5}"/>
                  </a:ext>
                </a:extLst>
              </p:cNvPr>
              <p:cNvCxnSpPr>
                <a:cxnSpLocks/>
              </p:cNvCxnSpPr>
              <p:nvPr/>
            </p:nvCxnSpPr>
            <p:spPr>
              <a:xfrm>
                <a:off x="7847972" y="3946678"/>
                <a:ext cx="0" cy="344905"/>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3235E34B-03D9-694A-B4F9-262BA47FDC5E}"/>
                </a:ext>
              </a:extLst>
            </p:cNvPr>
            <p:cNvSpPr txBox="1"/>
            <p:nvPr/>
          </p:nvSpPr>
          <p:spPr>
            <a:xfrm>
              <a:off x="3454066" y="2887399"/>
              <a:ext cx="146572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750855" y="3728780"/>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Delay-based approach:</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min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 minimum observed RTT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sym typeface="Wingdings" pitchFamily="2" charset="2"/>
              </a:rPr>
              <a:t> (uncongested path)</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uncongested throughput with congestion window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cwnd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is cwnd/RTT</a:t>
            </a:r>
            <a:r>
              <a:rPr kumimoji="0" lang="en-US" sz="2400" b="0" i="0" u="none" strike="noStrike" kern="1200" cap="none" spc="0" normalizeH="0" baseline="-25000" noProof="0" dirty="0">
                <a:ln>
                  <a:noFill/>
                </a:ln>
                <a:solidFill>
                  <a:prstClr val="black"/>
                </a:solidFill>
                <a:effectLst/>
                <a:uLnTx/>
                <a:uFillTx/>
                <a:latin typeface="Calibri" panose="020F0502020204030204"/>
                <a:ea typeface="+mn-ea"/>
                <a:cs typeface="+mn-cs"/>
              </a:rPr>
              <a:t>min</a:t>
            </a:r>
          </a:p>
        </p:txBody>
      </p:sp>
      <p:sp>
        <p:nvSpPr>
          <p:cNvPr id="21" name="TextBox 20">
            <a:extLst>
              <a:ext uri="{FF2B5EF4-FFF2-40B4-BE49-F238E27FC236}">
                <a16:creationId xmlns:a16="http://schemas.microsoft.com/office/drawing/2014/main" id="{1AB6FF2A-EB61-BB4D-9956-9ED80C80ECD5}"/>
              </a:ext>
            </a:extLst>
          </p:cNvPr>
          <p:cNvSpPr txBox="1"/>
          <p:nvPr/>
        </p:nvSpPr>
        <p:spPr>
          <a:xfrm>
            <a:off x="2305029" y="5206661"/>
            <a:ext cx="7555832" cy="160043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if measured throughput “very close” to  uncongested throughput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increase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cwnd</a:t>
            </a:r>
            <a:r>
              <a:rPr kumimoji="0" lang="en-US" sz="2000" b="0" i="0" u="none" strike="noStrike" kern="1200" cap="none" spc="0" normalizeH="0" baseline="0" noProof="0" dirty="0">
                <a:ln>
                  <a:noFill/>
                </a:ln>
                <a:solidFill>
                  <a:prstClr val="black"/>
                </a:solidFill>
                <a:effectLst/>
                <a:uLnTx/>
                <a:uFillTx/>
                <a:latin typeface="Calibri"/>
                <a:ea typeface="+mn-ea"/>
                <a:cs typeface="+mn-cs"/>
              </a:rPr>
              <a:t> linearly                /* since path not congested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else if measured throughput “far below” uncongested throughout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      decrease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cwnd </a:t>
            </a:r>
            <a:r>
              <a:rPr kumimoji="0" lang="en-US" sz="2000" b="0" i="0" u="none" strike="noStrike" kern="1200" cap="none" spc="0" normalizeH="0" baseline="0" noProof="0" dirty="0">
                <a:ln>
                  <a:noFill/>
                </a:ln>
                <a:solidFill>
                  <a:prstClr val="black"/>
                </a:solidFill>
                <a:effectLst/>
                <a:uLnTx/>
                <a:uFillTx/>
                <a:latin typeface="Calibri"/>
                <a:ea typeface="+mn-ea"/>
                <a:cs typeface="+mn-cs"/>
              </a:rPr>
              <a:t>linearly </a:t>
            </a:r>
            <a:r>
              <a:rPr kumimoji="0" lang="en-US" sz="2000" b="0" i="0" u="none" strike="noStrike" kern="1200" cap="none" spc="0" normalizeH="0" baseline="0" noProof="0" dirty="0">
                <a:ln>
                  <a:noFill/>
                </a:ln>
                <a:solidFill>
                  <a:prstClr val="black"/>
                </a:solidFill>
                <a:effectLst/>
                <a:uLnTx/>
                <a:uFillTx/>
                <a:latin typeface="Courier" pitchFamily="2" charset="0"/>
                <a:ea typeface="+mn-ea"/>
                <a:cs typeface="+mn-cs"/>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since path is congested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7368304" y="2588834"/>
            <a:ext cx="3548062" cy="1114151"/>
            <a:chOff x="7481866" y="2350865"/>
            <a:chExt cx="3548062" cy="1114151"/>
          </a:xfrm>
        </p:grpSpPr>
        <p:sp>
          <p:nvSpPr>
            <p:cNvPr id="250" name="TextBox 249">
              <a:extLst>
                <a:ext uri="{FF2B5EF4-FFF2-40B4-BE49-F238E27FC236}">
                  <a16:creationId xmlns:a16="http://schemas.microsoft.com/office/drawing/2014/main" id="{762B06AF-6E17-B749-AF47-CA83D0FA5E18}"/>
                </a:ext>
              </a:extLst>
            </p:cNvPr>
            <p:cNvSpPr txBox="1"/>
            <p:nvPr/>
          </p:nvSpPr>
          <p:spPr>
            <a:xfrm>
              <a:off x="9172199" y="2941796"/>
              <a:ext cx="1675523"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50865"/>
              <a:ext cx="3548062" cy="923986"/>
              <a:chOff x="7519640" y="2453981"/>
              <a:chExt cx="3548062" cy="923986"/>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measured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throughput</a:t>
                </a:r>
              </a:p>
            </p:txBody>
          </p:sp>
          <p:cxnSp>
            <p:nvCxnSpPr>
              <p:cNvPr id="20" name="Straight Connector 19">
                <a:extLst>
                  <a:ext uri="{FF2B5EF4-FFF2-40B4-BE49-F238E27FC236}">
                    <a16:creationId xmlns:a16="http://schemas.microsoft.com/office/drawing/2014/main" id="{501FADCE-D52D-A546-A51C-7C5C0F44A9F9}"/>
                  </a:ext>
                </a:extLst>
              </p:cNvPr>
              <p:cNvCxnSpPr/>
              <p:nvPr/>
            </p:nvCxnSpPr>
            <p:spPr>
              <a:xfrm>
                <a:off x="9284574" y="3075516"/>
                <a:ext cx="914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9209973" y="2453981"/>
                <a:ext cx="1857729" cy="6463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bytes sent in last RTT interval</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136</a:t>
            </a:fld>
            <a:endParaRPr lang="en-US" dirty="0"/>
          </a:p>
        </p:txBody>
      </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dissolve">
                                      <p:cBhvr>
                                        <p:cTn id="7" dur="500"/>
                                        <p:tgtEl>
                                          <p:spTgt spid="24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dissolve">
                                      <p:cBhvr>
                                        <p:cTn id="12" dur="500"/>
                                        <p:tgtEl>
                                          <p:spTgt spid="2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dissolve">
                                      <p:cBhvr>
                                        <p:cTn id="1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9" grpId="0"/>
      <p:bldP spid="21"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Delay-based TCP </a:t>
            </a:r>
            <a:r>
              <a:rPr lang="en-US" dirty="0"/>
              <a:t>c</a:t>
            </a:r>
            <a:r>
              <a:rPr lang="en-US" sz="4400" dirty="0"/>
              <a:t>ongestion </a:t>
            </a:r>
            <a:r>
              <a:rPr lang="en-US" dirty="0"/>
              <a:t>c</a:t>
            </a:r>
            <a:r>
              <a:rPr lang="en-US" sz="4400" dirty="0"/>
              <a:t>ontrol</a:t>
            </a:r>
            <a:endParaRPr lang="en-US" sz="4400" b="0" dirty="0"/>
          </a:p>
        </p:txBody>
      </p:sp>
      <p:sp>
        <p:nvSpPr>
          <p:cNvPr id="249" name="Rectangle 4">
            <a:extLst>
              <a:ext uri="{FF2B5EF4-FFF2-40B4-BE49-F238E27FC236}">
                <a16:creationId xmlns:a16="http://schemas.microsoft.com/office/drawing/2014/main" id="{985D8E1D-0F80-2441-BBBC-06CCE2583918}"/>
              </a:ext>
            </a:extLst>
          </p:cNvPr>
          <p:cNvSpPr txBox="1">
            <a:spLocks noChangeArrowheads="1"/>
          </p:cNvSpPr>
          <p:nvPr/>
        </p:nvSpPr>
        <p:spPr>
          <a:xfrm>
            <a:off x="574392" y="16141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 without inducing/forcing loss</a:t>
            </a:r>
          </a:p>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maximizing throughout (“keeping the just pipe full… ”) while keeping delay low (“…but not fuller”)</a:t>
            </a:r>
          </a:p>
        </p:txBody>
      </p:sp>
      <p:sp>
        <p:nvSpPr>
          <p:cNvPr id="5" name="Rectangle 4">
            <a:extLst>
              <a:ext uri="{FF2B5EF4-FFF2-40B4-BE49-F238E27FC236}">
                <a16:creationId xmlns:a16="http://schemas.microsoft.com/office/drawing/2014/main" id="{F758D649-2F31-494F-B74A-CEF30A4B3B0E}"/>
              </a:ext>
            </a:extLst>
          </p:cNvPr>
          <p:cNvSpPr txBox="1">
            <a:spLocks noChangeArrowheads="1"/>
          </p:cNvSpPr>
          <p:nvPr/>
        </p:nvSpPr>
        <p:spPr>
          <a:xfrm>
            <a:off x="561692" y="2960377"/>
            <a:ext cx="11388423"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23875" marR="0" lvl="0" indent="-2825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 number of deployed TCPs take a delay-based approach</a:t>
            </a:r>
          </a:p>
          <a:p>
            <a:pPr marL="866775" marR="0" lvl="1" indent="-2825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BBR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deployed on Google’s (internal) backbone network</a:t>
            </a:r>
          </a:p>
        </p:txBody>
      </p:sp>
      <p:sp>
        <p:nvSpPr>
          <p:cNvPr id="6" name="Slide Number Placeholder 2">
            <a:extLst>
              <a:ext uri="{FF2B5EF4-FFF2-40B4-BE49-F238E27FC236}">
                <a16:creationId xmlns:a16="http://schemas.microsoft.com/office/drawing/2014/main" id="{5CA7437E-E0FF-0640-BE1C-5EF5D43C1DD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4171275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(ToS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involves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140</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Fairness: must all network apps be “fair”?</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and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multimedia apps often do not use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not want rate throttled by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instead use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audio/video at constant rate, tolerate packet loss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there is no “Internet police” policing use of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parallel TCP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application can open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multiple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parallel connections between two 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browsers do this , e.g., link of rate R with 9 existing connections: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 TCP, gets rate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11 TCPs, gets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141</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142</a:t>
            </a:fld>
            <a:endParaRPr lang="en-US" dirty="0"/>
          </a:p>
        </p:txBody>
      </p:sp>
      <p:pic>
        <p:nvPicPr>
          <p:cNvPr id="6" name="Picture 5">
            <a:extLst>
              <a:ext uri="{FF2B5EF4-FFF2-40B4-BE49-F238E27FC236}">
                <a16:creationId xmlns:a16="http://schemas.microsoft.com/office/drawing/2014/main" id="{B5217D21-27CC-7A47-BB4E-CFF70DA5C979}"/>
              </a:ext>
            </a:extLst>
          </p:cNvPr>
          <p:cNvPicPr>
            <a:picLocks noChangeAspect="1"/>
          </p:cNvPicPr>
          <p:nvPr/>
        </p:nvPicPr>
        <p:blipFill>
          <a:blip r:embed="rId3"/>
          <a:stretch>
            <a:fillRect/>
          </a:stretch>
        </p:blipFill>
        <p:spPr>
          <a:xfrm>
            <a:off x="7774329" y="1293471"/>
            <a:ext cx="3657600" cy="2743200"/>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143</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144</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806805" y="4750865"/>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145</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110">
              <a:extLst>
                <a:ext uri="{FF2B5EF4-FFF2-40B4-BE49-F238E27FC236}">
                  <a16:creationId xmlns:a16="http://schemas.microsoft.com/office/drawing/2014/main" id="{142BBA39-1F6E-E049-B451-16DA815897F9}"/>
                </a:ext>
              </a:extLst>
            </p:cNvPr>
            <p:cNvSpPr txBox="1">
              <a:spLocks noChangeArrowheads="1"/>
            </p:cNvSpPr>
            <p:nvPr/>
          </p:nvSpPr>
          <p:spPr bwMode="auto">
            <a:xfrm>
              <a:off x="6385541" y="2649364"/>
              <a:ext cx="1701107" cy="3385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handshake</a:t>
              </a: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5" name="Slide Number Placeholder 2">
            <a:extLst>
              <a:ext uri="{FF2B5EF4-FFF2-40B4-BE49-F238E27FC236}">
                <a16:creationId xmlns:a16="http://schemas.microsoft.com/office/drawing/2014/main" id="{85D67011-CAAC-B04E-97F1-C640602C28E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146</a:t>
            </a:fld>
            <a:endParaRPr lang="en-US" dirty="0"/>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147</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148</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3 slides</a:t>
            </a:r>
            <a:endParaRPr lang="en-US" sz="4400" dirty="0"/>
          </a:p>
        </p:txBody>
      </p:sp>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149</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(nextseqnum &lt; base+N)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sndpkt[nextseqnum] = make_pkt(nextseqnum,data,chksum)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udt_send(sndpkt[nextseqnum])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refuse_data(data)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3323313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4" name="Oval 4">
            <a:extLst>
              <a:ext uri="{FF2B5EF4-FFF2-40B4-BE49-F238E27FC236}">
                <a16:creationId xmlns:a16="http://schemas.microsoft.com/office/drawing/2014/main" id="{0C78546A-7459-5347-80F4-125D010F8E84}"/>
              </a:ext>
            </a:extLst>
          </p:cNvPr>
          <p:cNvSpPr>
            <a:spLocks noChangeArrowheads="1"/>
          </p:cNvSpPr>
          <p:nvPr/>
        </p:nvSpPr>
        <p:spPr bwMode="auto">
          <a:xfrm>
            <a:off x="4922611" y="2155825"/>
            <a:ext cx="666750" cy="6572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79" name="Text Box 5">
            <a:extLst>
              <a:ext uri="{FF2B5EF4-FFF2-40B4-BE49-F238E27FC236}">
                <a16:creationId xmlns:a16="http://schemas.microsoft.com/office/drawing/2014/main" id="{D7B9D2FB-B481-7E4A-A0F6-5F57E413C0AE}"/>
              </a:ext>
            </a:extLst>
          </p:cNvPr>
          <p:cNvSpPr txBox="1">
            <a:spLocks noChangeArrowheads="1"/>
          </p:cNvSpPr>
          <p:nvPr/>
        </p:nvSpPr>
        <p:spPr bwMode="auto">
          <a:xfrm>
            <a:off x="4881111" y="2307771"/>
            <a:ext cx="800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a:t>
            </a:r>
            <a:endParaRPr kumimoji="0" lang="en-US" altLang="en-US" sz="20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6">
            <a:extLst>
              <a:ext uri="{FF2B5EF4-FFF2-40B4-BE49-F238E27FC236}">
                <a16:creationId xmlns:a16="http://schemas.microsoft.com/office/drawing/2014/main" id="{96D79319-AAC7-2846-924D-45104B1A129F}"/>
              </a:ext>
            </a:extLst>
          </p:cNvPr>
          <p:cNvSpPr>
            <a:spLocks noChangeShapeType="1"/>
          </p:cNvSpPr>
          <p:nvPr/>
        </p:nvSpPr>
        <p:spPr bwMode="auto">
          <a:xfrm>
            <a:off x="2608036" y="1995488"/>
            <a:ext cx="2298700" cy="4746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0">
            <a:extLst>
              <a:ext uri="{FF2B5EF4-FFF2-40B4-BE49-F238E27FC236}">
                <a16:creationId xmlns:a16="http://schemas.microsoft.com/office/drawing/2014/main" id="{5510D433-027A-A141-B3D0-3E03E8DAE8A8}"/>
              </a:ext>
            </a:extLst>
          </p:cNvPr>
          <p:cNvSpPr>
            <a:spLocks/>
          </p:cNvSpPr>
          <p:nvPr/>
        </p:nvSpPr>
        <p:spPr bwMode="auto">
          <a:xfrm>
            <a:off x="5595711" y="1898650"/>
            <a:ext cx="828675"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Text Box 11">
            <a:extLst>
              <a:ext uri="{FF2B5EF4-FFF2-40B4-BE49-F238E27FC236}">
                <a16:creationId xmlns:a16="http://schemas.microsoft.com/office/drawing/2014/main" id="{FCA8632E-A5B0-664A-9196-8A8B55D0CC4A}"/>
              </a:ext>
            </a:extLst>
          </p:cNvPr>
          <p:cNvSpPr txBox="1">
            <a:spLocks noChangeArrowheads="1"/>
          </p:cNvSpPr>
          <p:nvPr/>
        </p:nvSpPr>
        <p:spPr bwMode="auto">
          <a:xfrm>
            <a:off x="6089424" y="1668463"/>
            <a:ext cx="3570287"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notcorrupt(rcvpkt)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hasseqnum(rcvpkt,expectedseqnum)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12">
            <a:extLst>
              <a:ext uri="{FF2B5EF4-FFF2-40B4-BE49-F238E27FC236}">
                <a16:creationId xmlns:a16="http://schemas.microsoft.com/office/drawing/2014/main" id="{C6CE9EFA-3CCD-C14E-A5CF-3105777426B6}"/>
              </a:ext>
            </a:extLst>
          </p:cNvPr>
          <p:cNvSpPr>
            <a:spLocks noChangeShapeType="1"/>
          </p:cNvSpPr>
          <p:nvPr/>
        </p:nvSpPr>
        <p:spPr bwMode="auto">
          <a:xfrm>
            <a:off x="6159274" y="2360613"/>
            <a:ext cx="31750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Text Box 13">
            <a:extLst>
              <a:ext uri="{FF2B5EF4-FFF2-40B4-BE49-F238E27FC236}">
                <a16:creationId xmlns:a16="http://schemas.microsoft.com/office/drawing/2014/main" id="{69836D4C-507C-6B47-A6BF-2C0D582C5DE9}"/>
              </a:ext>
            </a:extLst>
          </p:cNvPr>
          <p:cNvSpPr txBox="1">
            <a:spLocks noChangeArrowheads="1"/>
          </p:cNvSpPr>
          <p:nvPr/>
        </p:nvSpPr>
        <p:spPr bwMode="auto">
          <a:xfrm>
            <a:off x="6094186" y="2403475"/>
            <a:ext cx="4314825" cy="858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5021266A-A4B2-8A46-9C1D-2E9C56A7B822}"/>
              </a:ext>
            </a:extLst>
          </p:cNvPr>
          <p:cNvGrpSpPr/>
          <p:nvPr/>
        </p:nvGrpSpPr>
        <p:grpSpPr>
          <a:xfrm>
            <a:off x="4320949" y="1306513"/>
            <a:ext cx="1701605" cy="841375"/>
            <a:chOff x="4320949" y="1306513"/>
            <a:chExt cx="1701605" cy="841375"/>
          </a:xfrm>
        </p:grpSpPr>
        <p:sp>
          <p:nvSpPr>
            <p:cNvPr id="81" name="Text Box 7">
              <a:extLst>
                <a:ext uri="{FF2B5EF4-FFF2-40B4-BE49-F238E27FC236}">
                  <a16:creationId xmlns:a16="http://schemas.microsoft.com/office/drawing/2014/main" id="{C9553829-3975-2E49-9803-6EFDAFB5EBC4}"/>
                </a:ext>
              </a:extLst>
            </p:cNvPr>
            <p:cNvSpPr txBox="1">
              <a:spLocks noChangeArrowheads="1"/>
            </p:cNvSpPr>
            <p:nvPr/>
          </p:nvSpPr>
          <p:spPr bwMode="auto">
            <a:xfrm>
              <a:off x="4320949" y="1582738"/>
              <a:ext cx="161766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2" name="Text Box 8">
              <a:extLst>
                <a:ext uri="{FF2B5EF4-FFF2-40B4-BE49-F238E27FC236}">
                  <a16:creationId xmlns:a16="http://schemas.microsoft.com/office/drawing/2014/main" id="{2E7739F4-D1B2-A747-870F-EBBF181526F6}"/>
                </a:ext>
              </a:extLst>
            </p:cNvPr>
            <p:cNvSpPr txBox="1">
              <a:spLocks noChangeArrowheads="1"/>
            </p:cNvSpPr>
            <p:nvPr/>
          </p:nvSpPr>
          <p:spPr bwMode="auto">
            <a:xfrm>
              <a:off x="4360636" y="1306513"/>
              <a:ext cx="1661918"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any other event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3" name="Line 9">
              <a:extLst>
                <a:ext uri="{FF2B5EF4-FFF2-40B4-BE49-F238E27FC236}">
                  <a16:creationId xmlns:a16="http://schemas.microsoft.com/office/drawing/2014/main" id="{325C94EB-6A64-BC4A-A405-47C0EBE38857}"/>
                </a:ext>
              </a:extLst>
            </p:cNvPr>
            <p:cNvSpPr>
              <a:spLocks noChangeShapeType="1"/>
            </p:cNvSpPr>
            <p:nvPr/>
          </p:nvSpPr>
          <p:spPr bwMode="auto">
            <a:xfrm>
              <a:off x="4441599" y="1603375"/>
              <a:ext cx="8159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4">
              <a:extLst>
                <a:ext uri="{FF2B5EF4-FFF2-40B4-BE49-F238E27FC236}">
                  <a16:creationId xmlns:a16="http://schemas.microsoft.com/office/drawing/2014/main" id="{B309A64A-7394-0245-8A9F-73E7049FB6F0}"/>
                </a:ext>
              </a:extLst>
            </p:cNvPr>
            <p:cNvSpPr>
              <a:spLocks/>
            </p:cNvSpPr>
            <p:nvPr/>
          </p:nvSpPr>
          <p:spPr bwMode="auto">
            <a:xfrm rot="5142103" flipH="1">
              <a:off x="5068662" y="1374775"/>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9" name="Line 15">
            <a:extLst>
              <a:ext uri="{FF2B5EF4-FFF2-40B4-BE49-F238E27FC236}">
                <a16:creationId xmlns:a16="http://schemas.microsoft.com/office/drawing/2014/main" id="{DFB05333-8F2D-AD4D-AF5B-F08A11737E43}"/>
              </a:ext>
            </a:extLst>
          </p:cNvPr>
          <p:cNvSpPr>
            <a:spLocks noChangeShapeType="1"/>
          </p:cNvSpPr>
          <p:nvPr/>
        </p:nvSpPr>
        <p:spPr bwMode="auto">
          <a:xfrm>
            <a:off x="2547711" y="2408238"/>
            <a:ext cx="1238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 Box 16">
            <a:extLst>
              <a:ext uri="{FF2B5EF4-FFF2-40B4-BE49-F238E27FC236}">
                <a16:creationId xmlns:a16="http://schemas.microsoft.com/office/drawing/2014/main" id="{72BCB5B4-7731-AE47-AA11-27C7F6305633}"/>
              </a:ext>
            </a:extLst>
          </p:cNvPr>
          <p:cNvSpPr txBox="1">
            <a:spLocks noChangeArrowheads="1"/>
          </p:cNvSpPr>
          <p:nvPr/>
        </p:nvSpPr>
        <p:spPr bwMode="auto">
          <a:xfrm>
            <a:off x="2457224" y="2428875"/>
            <a:ext cx="36417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17">
            <a:extLst>
              <a:ext uri="{FF2B5EF4-FFF2-40B4-BE49-F238E27FC236}">
                <a16:creationId xmlns:a16="http://schemas.microsoft.com/office/drawing/2014/main" id="{F76BD3C3-1C69-4441-A736-BFED27A3CAB3}"/>
              </a:ext>
            </a:extLst>
          </p:cNvPr>
          <p:cNvSpPr txBox="1">
            <a:spLocks noChangeArrowheads="1"/>
          </p:cNvSpPr>
          <p:nvPr/>
        </p:nvSpPr>
        <p:spPr bwMode="auto">
          <a:xfrm>
            <a:off x="2493736" y="2105025"/>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sp>
        <p:nvSpPr>
          <p:cNvPr id="92" name="Rectangle 3">
            <a:extLst>
              <a:ext uri="{FF2B5EF4-FFF2-40B4-BE49-F238E27FC236}">
                <a16:creationId xmlns:a16="http://schemas.microsoft.com/office/drawing/2014/main" id="{C3CB9118-6DFF-F343-94F3-68C1B0042C12}"/>
              </a:ext>
            </a:extLst>
          </p:cNvPr>
          <p:cNvSpPr txBox="1">
            <a:spLocks noChangeArrowheads="1"/>
          </p:cNvSpPr>
          <p:nvPr/>
        </p:nvSpPr>
        <p:spPr>
          <a:xfrm>
            <a:off x="930389" y="3827462"/>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expectedseqnum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a:t>
            </a:r>
            <a:r>
              <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 receiver buffering!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spTree>
    <p:extLst>
      <p:ext uri="{BB962C8B-B14F-4D97-AF65-F5344CB8AC3E}">
        <p14:creationId xmlns:p14="http://schemas.microsoft.com/office/powerpoint/2010/main" val="319820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dissolv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animEffect transition="in" filter="dissolve">
                                      <p:cBhvr>
                                        <p:cTn id="12" dur="500"/>
                                        <p:tgtEl>
                                          <p:spTgt spid="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7" grpId="0"/>
    </p:bldLst>
  </p:timing>
</p:sld>
</file>

<file path=ppt/slides/slide1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dirty="0"/>
              <a:t>(simplified)</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wait</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for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event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 not-yet-acked segment         	with smallest seq.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start timer</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FF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SendBase–1: last cumulatively ACKed byte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(there are currently not-yet-acked segments)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 stop timer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 received, with ACK field value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create segment, seq. #: NextSeqNum</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pass segment to IP (i.e.,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NextSeqNum = NextSeqNum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if (timer currently not running)</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 received from application above</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09399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 FSM</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14" name="Group 47">
            <a:extLst>
              <a:ext uri="{FF2B5EF4-FFF2-40B4-BE49-F238E27FC236}">
                <a16:creationId xmlns:a16="http://schemas.microsoft.com/office/drawing/2014/main" id="{D32D3A7A-DE7E-7946-95CC-B1FBA3F3EDA8}"/>
              </a:ext>
            </a:extLst>
          </p:cNvPr>
          <p:cNvGrpSpPr>
            <a:grpSpLocks/>
          </p:cNvGrpSpPr>
          <p:nvPr/>
        </p:nvGrpSpPr>
        <p:grpSpPr bwMode="auto">
          <a:xfrm>
            <a:off x="4909203" y="1183947"/>
            <a:ext cx="876300" cy="827087"/>
            <a:chOff x="1778" y="1720"/>
            <a:chExt cx="722" cy="642"/>
          </a:xfrm>
        </p:grpSpPr>
        <p:sp>
          <p:nvSpPr>
            <p:cNvPr id="115" name="Oval 41">
              <a:extLst>
                <a:ext uri="{FF2B5EF4-FFF2-40B4-BE49-F238E27FC236}">
                  <a16:creationId xmlns:a16="http://schemas.microsoft.com/office/drawing/2014/main" id="{5748C2EC-7FEC-AF47-A3BE-7EE9BBE75650}"/>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Oval 42">
              <a:extLst>
                <a:ext uri="{FF2B5EF4-FFF2-40B4-BE49-F238E27FC236}">
                  <a16:creationId xmlns:a16="http://schemas.microsoft.com/office/drawing/2014/main" id="{AD2EDB37-6C4A-ED4D-AC5C-E68CCE508B7D}"/>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17" name="Text Box 43">
            <a:extLst>
              <a:ext uri="{FF2B5EF4-FFF2-40B4-BE49-F238E27FC236}">
                <a16:creationId xmlns:a16="http://schemas.microsoft.com/office/drawing/2014/main" id="{DC80B258-8B6C-724F-A263-EC13CE8069CA}"/>
              </a:ext>
            </a:extLst>
          </p:cNvPr>
          <p:cNvSpPr txBox="1">
            <a:spLocks noChangeArrowheads="1"/>
          </p:cNvSpPr>
          <p:nvPr/>
        </p:nvSpPr>
        <p:spPr bwMode="auto">
          <a:xfrm>
            <a:off x="4904440" y="1404609"/>
            <a:ext cx="8445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closed</a:t>
            </a:r>
          </a:p>
        </p:txBody>
      </p:sp>
      <p:sp>
        <p:nvSpPr>
          <p:cNvPr id="118" name="Text Box 46">
            <a:extLst>
              <a:ext uri="{FF2B5EF4-FFF2-40B4-BE49-F238E27FC236}">
                <a16:creationId xmlns:a16="http://schemas.microsoft.com/office/drawing/2014/main" id="{59F95A1A-E024-5B48-87C9-32EC6493D125}"/>
              </a:ext>
            </a:extLst>
          </p:cNvPr>
          <p:cNvSpPr txBox="1">
            <a:spLocks noChangeArrowheads="1"/>
          </p:cNvSpPr>
          <p:nvPr/>
        </p:nvSpPr>
        <p:spPr bwMode="auto">
          <a:xfrm>
            <a:off x="4326580" y="2451035"/>
            <a:ext cx="341313"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119" name="Group 48">
            <a:extLst>
              <a:ext uri="{FF2B5EF4-FFF2-40B4-BE49-F238E27FC236}">
                <a16:creationId xmlns:a16="http://schemas.microsoft.com/office/drawing/2014/main" id="{6B805300-F5BE-0B46-B02D-B273205BCD9B}"/>
              </a:ext>
            </a:extLst>
          </p:cNvPr>
          <p:cNvGrpSpPr>
            <a:grpSpLocks/>
          </p:cNvGrpSpPr>
          <p:nvPr/>
        </p:nvGrpSpPr>
        <p:grpSpPr bwMode="auto">
          <a:xfrm>
            <a:off x="4876204" y="3541092"/>
            <a:ext cx="876300" cy="827088"/>
            <a:chOff x="1778" y="1720"/>
            <a:chExt cx="722" cy="642"/>
          </a:xfrm>
        </p:grpSpPr>
        <p:sp>
          <p:nvSpPr>
            <p:cNvPr id="120" name="Oval 49">
              <a:extLst>
                <a:ext uri="{FF2B5EF4-FFF2-40B4-BE49-F238E27FC236}">
                  <a16:creationId xmlns:a16="http://schemas.microsoft.com/office/drawing/2014/main" id="{CB61B549-FBF2-5340-A179-21012EFDFDBC}"/>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Oval 50">
              <a:extLst>
                <a:ext uri="{FF2B5EF4-FFF2-40B4-BE49-F238E27FC236}">
                  <a16:creationId xmlns:a16="http://schemas.microsoft.com/office/drawing/2014/main" id="{0314F13B-55F9-2D4D-A0FB-1DDCD492CB6C}"/>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Text Box 51">
            <a:extLst>
              <a:ext uri="{FF2B5EF4-FFF2-40B4-BE49-F238E27FC236}">
                <a16:creationId xmlns:a16="http://schemas.microsoft.com/office/drawing/2014/main" id="{6C2EAFF7-F4D3-D944-B647-05ABA67BBECF}"/>
              </a:ext>
            </a:extLst>
          </p:cNvPr>
          <p:cNvSpPr txBox="1">
            <a:spLocks noChangeArrowheads="1"/>
          </p:cNvSpPr>
          <p:nvPr/>
        </p:nvSpPr>
        <p:spPr bwMode="auto">
          <a:xfrm>
            <a:off x="4934941" y="3761755"/>
            <a:ext cx="717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listen</a:t>
            </a:r>
          </a:p>
        </p:txBody>
      </p:sp>
      <p:grpSp>
        <p:nvGrpSpPr>
          <p:cNvPr id="123" name="Group 52">
            <a:extLst>
              <a:ext uri="{FF2B5EF4-FFF2-40B4-BE49-F238E27FC236}">
                <a16:creationId xmlns:a16="http://schemas.microsoft.com/office/drawing/2014/main" id="{86C03AF1-494B-4C49-99EF-6D5544194676}"/>
              </a:ext>
            </a:extLst>
          </p:cNvPr>
          <p:cNvGrpSpPr>
            <a:grpSpLocks/>
          </p:cNvGrpSpPr>
          <p:nvPr/>
        </p:nvGrpSpPr>
        <p:grpSpPr bwMode="auto">
          <a:xfrm>
            <a:off x="2780646" y="4286295"/>
            <a:ext cx="876300" cy="827087"/>
            <a:chOff x="1778" y="1720"/>
            <a:chExt cx="722" cy="642"/>
          </a:xfrm>
        </p:grpSpPr>
        <p:sp>
          <p:nvSpPr>
            <p:cNvPr id="124" name="Oval 53">
              <a:extLst>
                <a:ext uri="{FF2B5EF4-FFF2-40B4-BE49-F238E27FC236}">
                  <a16:creationId xmlns:a16="http://schemas.microsoft.com/office/drawing/2014/main" id="{3585FD29-C41D-DF4E-9358-888387FA2CCA}"/>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Oval 54">
              <a:extLst>
                <a:ext uri="{FF2B5EF4-FFF2-40B4-BE49-F238E27FC236}">
                  <a16:creationId xmlns:a16="http://schemas.microsoft.com/office/drawing/2014/main" id="{8C6EA2B0-8871-7B4E-973E-378036262FBF}"/>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6" name="Text Box 55">
            <a:extLst>
              <a:ext uri="{FF2B5EF4-FFF2-40B4-BE49-F238E27FC236}">
                <a16:creationId xmlns:a16="http://schemas.microsoft.com/office/drawing/2014/main" id="{00E5D84C-357F-4649-A7ED-D53BBF9A5823}"/>
              </a:ext>
            </a:extLst>
          </p:cNvPr>
          <p:cNvSpPr txBox="1">
            <a:spLocks noChangeArrowheads="1"/>
          </p:cNvSpPr>
          <p:nvPr/>
        </p:nvSpPr>
        <p:spPr bwMode="auto">
          <a:xfrm>
            <a:off x="2871133" y="4484732"/>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rcvd</a:t>
            </a:r>
          </a:p>
        </p:txBody>
      </p:sp>
      <p:grpSp>
        <p:nvGrpSpPr>
          <p:cNvPr id="127" name="Group 56">
            <a:extLst>
              <a:ext uri="{FF2B5EF4-FFF2-40B4-BE49-F238E27FC236}">
                <a16:creationId xmlns:a16="http://schemas.microsoft.com/office/drawing/2014/main" id="{FB88499E-7AA7-B845-9485-5596F7C6E586}"/>
              </a:ext>
            </a:extLst>
          </p:cNvPr>
          <p:cNvGrpSpPr>
            <a:grpSpLocks/>
          </p:cNvGrpSpPr>
          <p:nvPr/>
        </p:nvGrpSpPr>
        <p:grpSpPr bwMode="auto">
          <a:xfrm>
            <a:off x="6337953" y="4127172"/>
            <a:ext cx="876300" cy="827087"/>
            <a:chOff x="1778" y="1720"/>
            <a:chExt cx="722" cy="642"/>
          </a:xfrm>
        </p:grpSpPr>
        <p:sp>
          <p:nvSpPr>
            <p:cNvPr id="128" name="Oval 57">
              <a:extLst>
                <a:ext uri="{FF2B5EF4-FFF2-40B4-BE49-F238E27FC236}">
                  <a16:creationId xmlns:a16="http://schemas.microsoft.com/office/drawing/2014/main" id="{65C5240C-BEA1-E047-A276-08C8AD208664}"/>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Oval 58">
              <a:extLst>
                <a:ext uri="{FF2B5EF4-FFF2-40B4-BE49-F238E27FC236}">
                  <a16:creationId xmlns:a16="http://schemas.microsoft.com/office/drawing/2014/main" id="{4942FFF6-5901-DC45-BE2D-6821DAED3707}"/>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Text Box 59">
            <a:extLst>
              <a:ext uri="{FF2B5EF4-FFF2-40B4-BE49-F238E27FC236}">
                <a16:creationId xmlns:a16="http://schemas.microsoft.com/office/drawing/2014/main" id="{A8FC58C2-2277-364B-9BA0-DB9864FEAEA6}"/>
              </a:ext>
            </a:extLst>
          </p:cNvPr>
          <p:cNvSpPr txBox="1">
            <a:spLocks noChangeArrowheads="1"/>
          </p:cNvSpPr>
          <p:nvPr/>
        </p:nvSpPr>
        <p:spPr bwMode="auto">
          <a:xfrm>
            <a:off x="6428440" y="4325609"/>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sent</a:t>
            </a:r>
          </a:p>
        </p:txBody>
      </p:sp>
      <p:grpSp>
        <p:nvGrpSpPr>
          <p:cNvPr id="131" name="Group 60">
            <a:extLst>
              <a:ext uri="{FF2B5EF4-FFF2-40B4-BE49-F238E27FC236}">
                <a16:creationId xmlns:a16="http://schemas.microsoft.com/office/drawing/2014/main" id="{04CD4EEA-F731-974D-8D21-074CFF1FA3BB}"/>
              </a:ext>
            </a:extLst>
          </p:cNvPr>
          <p:cNvGrpSpPr>
            <a:grpSpLocks/>
          </p:cNvGrpSpPr>
          <p:nvPr/>
        </p:nvGrpSpPr>
        <p:grpSpPr bwMode="auto">
          <a:xfrm>
            <a:off x="4904440" y="4998709"/>
            <a:ext cx="876300" cy="827088"/>
            <a:chOff x="1778" y="1720"/>
            <a:chExt cx="722" cy="642"/>
          </a:xfrm>
        </p:grpSpPr>
        <p:sp>
          <p:nvSpPr>
            <p:cNvPr id="132" name="Oval 61">
              <a:extLst>
                <a:ext uri="{FF2B5EF4-FFF2-40B4-BE49-F238E27FC236}">
                  <a16:creationId xmlns:a16="http://schemas.microsoft.com/office/drawing/2014/main" id="{6CC78D2C-734E-B349-9B0C-BF852E5B478D}"/>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Oval 62">
              <a:extLst>
                <a:ext uri="{FF2B5EF4-FFF2-40B4-BE49-F238E27FC236}">
                  <a16:creationId xmlns:a16="http://schemas.microsoft.com/office/drawing/2014/main" id="{9F55D39F-EF68-C54A-8ED1-3B063B0183A9}"/>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4" name="Text Box 63">
            <a:extLst>
              <a:ext uri="{FF2B5EF4-FFF2-40B4-BE49-F238E27FC236}">
                <a16:creationId xmlns:a16="http://schemas.microsoft.com/office/drawing/2014/main" id="{D8DA0075-4FB6-604B-8EE5-928070CFB870}"/>
              </a:ext>
            </a:extLst>
          </p:cNvPr>
          <p:cNvSpPr txBox="1">
            <a:spLocks noChangeArrowheads="1"/>
          </p:cNvSpPr>
          <p:nvPr/>
        </p:nvSpPr>
        <p:spPr bwMode="auto">
          <a:xfrm>
            <a:off x="4866340" y="5286047"/>
            <a:ext cx="933450" cy="31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ESTAB</a:t>
            </a:r>
          </a:p>
        </p:txBody>
      </p:sp>
      <p:sp>
        <p:nvSpPr>
          <p:cNvPr id="135" name="Text Box 66">
            <a:extLst>
              <a:ext uri="{FF2B5EF4-FFF2-40B4-BE49-F238E27FC236}">
                <a16:creationId xmlns:a16="http://schemas.microsoft.com/office/drawing/2014/main" id="{8094123F-EAAB-BD40-AE92-A31E1CBC4CE9}"/>
              </a:ext>
            </a:extLst>
          </p:cNvPr>
          <p:cNvSpPr txBox="1">
            <a:spLocks noChangeArrowheads="1"/>
          </p:cNvSpPr>
          <p:nvPr/>
        </p:nvSpPr>
        <p:spPr bwMode="auto">
          <a:xfrm>
            <a:off x="6715778" y="2476652"/>
            <a:ext cx="553402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36" name="Line 67">
            <a:extLst>
              <a:ext uri="{FF2B5EF4-FFF2-40B4-BE49-F238E27FC236}">
                <a16:creationId xmlns:a16="http://schemas.microsoft.com/office/drawing/2014/main" id="{5F6120DE-1D54-8349-98D1-475C16424507}"/>
              </a:ext>
            </a:extLst>
          </p:cNvPr>
          <p:cNvSpPr>
            <a:spLocks noChangeShapeType="1"/>
          </p:cNvSpPr>
          <p:nvPr/>
        </p:nvSpPr>
        <p:spPr bwMode="auto">
          <a:xfrm>
            <a:off x="6953903" y="3152854"/>
            <a:ext cx="393821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Text Box 68">
            <a:extLst>
              <a:ext uri="{FF2B5EF4-FFF2-40B4-BE49-F238E27FC236}">
                <a16:creationId xmlns:a16="http://schemas.microsoft.com/office/drawing/2014/main" id="{4DDD1946-5DBE-DD4F-B9A2-10EA77285E4C}"/>
              </a:ext>
            </a:extLst>
          </p:cNvPr>
          <p:cNvSpPr txBox="1">
            <a:spLocks noChangeArrowheads="1"/>
          </p:cNvSpPr>
          <p:nvPr/>
        </p:nvSpPr>
        <p:spPr bwMode="auto">
          <a:xfrm>
            <a:off x="8067650" y="3204367"/>
            <a:ext cx="141096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SYN(seq=x)</a:t>
            </a:r>
          </a:p>
        </p:txBody>
      </p:sp>
      <p:sp>
        <p:nvSpPr>
          <p:cNvPr id="138" name="Freeform 69">
            <a:extLst>
              <a:ext uri="{FF2B5EF4-FFF2-40B4-BE49-F238E27FC236}">
                <a16:creationId xmlns:a16="http://schemas.microsoft.com/office/drawing/2014/main" id="{3225F036-B87C-9E44-9BA0-81F4CD6463ED}"/>
              </a:ext>
            </a:extLst>
          </p:cNvPr>
          <p:cNvSpPr>
            <a:spLocks/>
          </p:cNvSpPr>
          <p:nvPr/>
        </p:nvSpPr>
        <p:spPr bwMode="auto">
          <a:xfrm>
            <a:off x="5801378" y="1664959"/>
            <a:ext cx="914400" cy="2384425"/>
          </a:xfrm>
          <a:custGeom>
            <a:avLst/>
            <a:gdLst>
              <a:gd name="T0" fmla="*/ 0 w 576"/>
              <a:gd name="T1" fmla="*/ 0 h 1138"/>
              <a:gd name="T2" fmla="*/ 2147483647 w 576"/>
              <a:gd name="T3" fmla="*/ 0 h 1138"/>
              <a:gd name="T4" fmla="*/ 2147483647 w 576"/>
              <a:gd name="T5" fmla="*/ 2147483647 h 1138"/>
              <a:gd name="T6" fmla="*/ 0 60000 65536"/>
              <a:gd name="T7" fmla="*/ 0 60000 65536"/>
              <a:gd name="T8" fmla="*/ 0 60000 65536"/>
            </a:gdLst>
            <a:ahLst/>
            <a:cxnLst>
              <a:cxn ang="T6">
                <a:pos x="T0" y="T1"/>
              </a:cxn>
              <a:cxn ang="T7">
                <a:pos x="T2" y="T3"/>
              </a:cxn>
              <a:cxn ang="T8">
                <a:pos x="T4" y="T5"/>
              </a:cxn>
            </a:cxnLst>
            <a:rect l="0" t="0" r="r" b="b"/>
            <a:pathLst>
              <a:path w="576" h="1138">
                <a:moveTo>
                  <a:pt x="0" y="0"/>
                </a:moveTo>
                <a:lnTo>
                  <a:pt x="576" y="0"/>
                </a:lnTo>
                <a:lnTo>
                  <a:pt x="576" y="1138"/>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Line 70">
            <a:extLst>
              <a:ext uri="{FF2B5EF4-FFF2-40B4-BE49-F238E27FC236}">
                <a16:creationId xmlns:a16="http://schemas.microsoft.com/office/drawing/2014/main" id="{FB2DED8F-FC9D-0548-A789-B4D9859663C0}"/>
              </a:ext>
            </a:extLst>
          </p:cNvPr>
          <p:cNvSpPr>
            <a:spLocks noChangeShapeType="1"/>
          </p:cNvSpPr>
          <p:nvPr/>
        </p:nvSpPr>
        <p:spPr bwMode="auto">
          <a:xfrm>
            <a:off x="5293378" y="2071358"/>
            <a:ext cx="0" cy="146973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71">
            <a:extLst>
              <a:ext uri="{FF2B5EF4-FFF2-40B4-BE49-F238E27FC236}">
                <a16:creationId xmlns:a16="http://schemas.microsoft.com/office/drawing/2014/main" id="{AC3B6192-8FE1-6842-B032-95A6C8CA7DE3}"/>
              </a:ext>
            </a:extLst>
          </p:cNvPr>
          <p:cNvSpPr txBox="1">
            <a:spLocks noChangeArrowheads="1"/>
          </p:cNvSpPr>
          <p:nvPr/>
        </p:nvSpPr>
        <p:spPr bwMode="auto">
          <a:xfrm>
            <a:off x="1312394" y="1852065"/>
            <a:ext cx="4192353"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sp>
        <p:nvSpPr>
          <p:cNvPr id="141" name="Line 72">
            <a:extLst>
              <a:ext uri="{FF2B5EF4-FFF2-40B4-BE49-F238E27FC236}">
                <a16:creationId xmlns:a16="http://schemas.microsoft.com/office/drawing/2014/main" id="{0141FAE2-B820-734C-A148-BAB67BF9C7AC}"/>
              </a:ext>
            </a:extLst>
          </p:cNvPr>
          <p:cNvSpPr>
            <a:spLocks noChangeShapeType="1"/>
          </p:cNvSpPr>
          <p:nvPr/>
        </p:nvSpPr>
        <p:spPr bwMode="auto">
          <a:xfrm>
            <a:off x="1574741" y="2476652"/>
            <a:ext cx="315445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Freeform 73">
            <a:extLst>
              <a:ext uri="{FF2B5EF4-FFF2-40B4-BE49-F238E27FC236}">
                <a16:creationId xmlns:a16="http://schemas.microsoft.com/office/drawing/2014/main" id="{10489FEC-0A29-EF40-8F9E-A623E6CC5E7F}"/>
              </a:ext>
            </a:extLst>
          </p:cNvPr>
          <p:cNvSpPr>
            <a:spLocks/>
          </p:cNvSpPr>
          <p:nvPr/>
        </p:nvSpPr>
        <p:spPr bwMode="auto">
          <a:xfrm>
            <a:off x="3187433" y="3972565"/>
            <a:ext cx="1579563" cy="283385"/>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3" name="Text Box 74">
            <a:extLst>
              <a:ext uri="{FF2B5EF4-FFF2-40B4-BE49-F238E27FC236}">
                <a16:creationId xmlns:a16="http://schemas.microsoft.com/office/drawing/2014/main" id="{13B5B3BA-5D9C-1441-872F-9C0A9CC44E71}"/>
              </a:ext>
            </a:extLst>
          </p:cNvPr>
          <p:cNvSpPr txBox="1">
            <a:spLocks noChangeArrowheads="1"/>
          </p:cNvSpPr>
          <p:nvPr/>
        </p:nvSpPr>
        <p:spPr bwMode="auto">
          <a:xfrm>
            <a:off x="2635196" y="2905517"/>
            <a:ext cx="88998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SYN(x)</a:t>
            </a:r>
          </a:p>
        </p:txBody>
      </p:sp>
      <p:sp>
        <p:nvSpPr>
          <p:cNvPr id="144" name="Line 75">
            <a:extLst>
              <a:ext uri="{FF2B5EF4-FFF2-40B4-BE49-F238E27FC236}">
                <a16:creationId xmlns:a16="http://schemas.microsoft.com/office/drawing/2014/main" id="{094959C2-07B8-5E48-B332-E495535C378D}"/>
              </a:ext>
            </a:extLst>
          </p:cNvPr>
          <p:cNvSpPr>
            <a:spLocks noChangeShapeType="1"/>
          </p:cNvSpPr>
          <p:nvPr/>
        </p:nvSpPr>
        <p:spPr bwMode="auto">
          <a:xfrm>
            <a:off x="2138008" y="3267740"/>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Text Box 76">
            <a:extLst>
              <a:ext uri="{FF2B5EF4-FFF2-40B4-BE49-F238E27FC236}">
                <a16:creationId xmlns:a16="http://schemas.microsoft.com/office/drawing/2014/main" id="{180303F6-C422-7741-9E0C-1BD5BC561624}"/>
              </a:ext>
            </a:extLst>
          </p:cNvPr>
          <p:cNvSpPr txBox="1">
            <a:spLocks noChangeArrowheads="1"/>
          </p:cNvSpPr>
          <p:nvPr/>
        </p:nvSpPr>
        <p:spPr bwMode="auto">
          <a:xfrm>
            <a:off x="1312394" y="3064442"/>
            <a:ext cx="3442821" cy="9402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ts val="30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create new socket for communication back to client</a:t>
            </a:r>
          </a:p>
        </p:txBody>
      </p:sp>
      <p:sp>
        <p:nvSpPr>
          <p:cNvPr id="146" name="Freeform 77">
            <a:extLst>
              <a:ext uri="{FF2B5EF4-FFF2-40B4-BE49-F238E27FC236}">
                <a16:creationId xmlns:a16="http://schemas.microsoft.com/office/drawing/2014/main" id="{4B99D110-9770-ED45-9518-558D2EB47C3E}"/>
              </a:ext>
            </a:extLst>
          </p:cNvPr>
          <p:cNvSpPr>
            <a:spLocks/>
          </p:cNvSpPr>
          <p:nvPr/>
        </p:nvSpPr>
        <p:spPr bwMode="auto">
          <a:xfrm flipV="1">
            <a:off x="3187433" y="5174744"/>
            <a:ext cx="1656682" cy="212901"/>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Freeform 78">
            <a:extLst>
              <a:ext uri="{FF2B5EF4-FFF2-40B4-BE49-F238E27FC236}">
                <a16:creationId xmlns:a16="http://schemas.microsoft.com/office/drawing/2014/main" id="{DB5EA16C-A12D-C044-A72D-B0210756DC58}"/>
              </a:ext>
            </a:extLst>
          </p:cNvPr>
          <p:cNvSpPr>
            <a:spLocks/>
          </p:cNvSpPr>
          <p:nvPr/>
        </p:nvSpPr>
        <p:spPr bwMode="auto">
          <a:xfrm flipH="1" flipV="1">
            <a:off x="5831540" y="5032047"/>
            <a:ext cx="947738" cy="373062"/>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57B1028-921D-4746-B3B2-6DDD7CA83040}"/>
              </a:ext>
            </a:extLst>
          </p:cNvPr>
          <p:cNvGrpSpPr/>
          <p:nvPr/>
        </p:nvGrpSpPr>
        <p:grpSpPr>
          <a:xfrm>
            <a:off x="6804625" y="4883585"/>
            <a:ext cx="3334567" cy="1077738"/>
            <a:chOff x="7127280" y="4908222"/>
            <a:chExt cx="3334567" cy="1077738"/>
          </a:xfrm>
        </p:grpSpPr>
        <p:sp>
          <p:nvSpPr>
            <p:cNvPr id="148" name="Text Box 79">
              <a:extLst>
                <a:ext uri="{FF2B5EF4-FFF2-40B4-BE49-F238E27FC236}">
                  <a16:creationId xmlns:a16="http://schemas.microsoft.com/office/drawing/2014/main" id="{C3EE0DDD-B70D-5E4A-8927-9657C73467C5}"/>
                </a:ext>
              </a:extLst>
            </p:cNvPr>
            <p:cNvSpPr txBox="1">
              <a:spLocks noChangeArrowheads="1"/>
            </p:cNvSpPr>
            <p:nvPr/>
          </p:nvSpPr>
          <p:spPr bwMode="auto">
            <a:xfrm>
              <a:off x="7127280" y="4908222"/>
              <a:ext cx="3334567"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Line 80">
              <a:extLst>
                <a:ext uri="{FF2B5EF4-FFF2-40B4-BE49-F238E27FC236}">
                  <a16:creationId xmlns:a16="http://schemas.microsoft.com/office/drawing/2014/main" id="{257BF084-311A-1543-BE3E-DCB26E6C80E6}"/>
                </a:ext>
              </a:extLst>
            </p:cNvPr>
            <p:cNvSpPr>
              <a:spLocks noChangeShapeType="1"/>
            </p:cNvSpPr>
            <p:nvPr/>
          </p:nvSpPr>
          <p:spPr bwMode="auto">
            <a:xfrm>
              <a:off x="7272381" y="5430091"/>
              <a:ext cx="252888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81">
              <a:extLst>
                <a:ext uri="{FF2B5EF4-FFF2-40B4-BE49-F238E27FC236}">
                  <a16:creationId xmlns:a16="http://schemas.microsoft.com/office/drawing/2014/main" id="{BD67B0E7-150E-F54B-9546-874563D011CB}"/>
                </a:ext>
              </a:extLst>
            </p:cNvPr>
            <p:cNvSpPr txBox="1">
              <a:spLocks noChangeArrowheads="1"/>
            </p:cNvSpPr>
            <p:nvPr/>
          </p:nvSpPr>
          <p:spPr bwMode="auto">
            <a:xfrm>
              <a:off x="7144177" y="5225752"/>
              <a:ext cx="2214068"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A0A27D72-6843-7F44-83D3-693897AF0C2B}"/>
              </a:ext>
            </a:extLst>
          </p:cNvPr>
          <p:cNvGrpSpPr/>
          <p:nvPr/>
        </p:nvGrpSpPr>
        <p:grpSpPr>
          <a:xfrm>
            <a:off x="2515129" y="5328824"/>
            <a:ext cx="2214068" cy="798513"/>
            <a:chOff x="1893200" y="5293984"/>
            <a:chExt cx="2214068" cy="798513"/>
          </a:xfrm>
        </p:grpSpPr>
        <p:sp>
          <p:nvSpPr>
            <p:cNvPr id="151" name="Line 82">
              <a:extLst>
                <a:ext uri="{FF2B5EF4-FFF2-40B4-BE49-F238E27FC236}">
                  <a16:creationId xmlns:a16="http://schemas.microsoft.com/office/drawing/2014/main" id="{08C24CBB-D78B-2D4E-9B44-BE4E1CB0E677}"/>
                </a:ext>
              </a:extLst>
            </p:cNvPr>
            <p:cNvSpPr>
              <a:spLocks noChangeShapeType="1"/>
            </p:cNvSpPr>
            <p:nvPr/>
          </p:nvSpPr>
          <p:spPr bwMode="auto">
            <a:xfrm>
              <a:off x="2067578" y="5760709"/>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83">
              <a:extLst>
                <a:ext uri="{FF2B5EF4-FFF2-40B4-BE49-F238E27FC236}">
                  <a16:creationId xmlns:a16="http://schemas.microsoft.com/office/drawing/2014/main" id="{E2FCB0E5-7633-2449-BCDB-555323A3B804}"/>
                </a:ext>
              </a:extLst>
            </p:cNvPr>
            <p:cNvSpPr txBox="1">
              <a:spLocks noChangeArrowheads="1"/>
            </p:cNvSpPr>
            <p:nvPr/>
          </p:nvSpPr>
          <p:spPr bwMode="auto">
            <a:xfrm>
              <a:off x="1893200" y="5293984"/>
              <a:ext cx="2214068"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84">
              <a:extLst>
                <a:ext uri="{FF2B5EF4-FFF2-40B4-BE49-F238E27FC236}">
                  <a16:creationId xmlns:a16="http://schemas.microsoft.com/office/drawing/2014/main" id="{D889C564-1E93-3C48-97E5-D7F1314E3F08}"/>
                </a:ext>
              </a:extLst>
            </p:cNvPr>
            <p:cNvSpPr txBox="1">
              <a:spLocks noChangeArrowheads="1"/>
            </p:cNvSpPr>
            <p:nvPr/>
          </p:nvSpPr>
          <p:spPr bwMode="auto">
            <a:xfrm>
              <a:off x="2778778" y="5725784"/>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Tree>
    <p:extLst>
      <p:ext uri="{BB962C8B-B14F-4D97-AF65-F5344CB8AC3E}">
        <p14:creationId xmlns:p14="http://schemas.microsoft.com/office/powerpoint/2010/main" val="379985252"/>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154</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416072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throughput</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1143000" y="1235075"/>
            <a:ext cx="106807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TCP thruput as function of window size,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slow start, assume there is always data to send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 window size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in bytes)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where loss occurs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window size (# in-flight bytes) is ¾ 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thruput is 3/4W per RTT</a:t>
            </a:r>
          </a:p>
        </p:txBody>
      </p:sp>
      <p:grpSp>
        <p:nvGrpSpPr>
          <p:cNvPr id="111" name="Group 35">
            <a:extLst>
              <a:ext uri="{FF2B5EF4-FFF2-40B4-BE49-F238E27FC236}">
                <a16:creationId xmlns:a16="http://schemas.microsoft.com/office/drawing/2014/main" id="{2479703A-FA6A-E84F-A637-14C1FE031DFD}"/>
              </a:ext>
            </a:extLst>
          </p:cNvPr>
          <p:cNvGrpSpPr>
            <a:grpSpLocks/>
          </p:cNvGrpSpPr>
          <p:nvPr/>
        </p:nvGrpSpPr>
        <p:grpSpPr bwMode="auto">
          <a:xfrm>
            <a:off x="2360613" y="4173538"/>
            <a:ext cx="4873625" cy="1998662"/>
            <a:chOff x="279" y="2432"/>
            <a:chExt cx="3070" cy="1259"/>
          </a:xfrm>
        </p:grpSpPr>
        <p:sp>
          <p:nvSpPr>
            <p:cNvPr id="112" name="Freeform 26">
              <a:extLst>
                <a:ext uri="{FF2B5EF4-FFF2-40B4-BE49-F238E27FC236}">
                  <a16:creationId xmlns:a16="http://schemas.microsoft.com/office/drawing/2014/main" id="{87BE4853-1141-6346-AB76-7F109427DE7E}"/>
                </a:ext>
              </a:extLst>
            </p:cNvPr>
            <p:cNvSpPr>
              <a:spLocks/>
            </p:cNvSpPr>
            <p:nvPr/>
          </p:nvSpPr>
          <p:spPr bwMode="auto">
            <a:xfrm>
              <a:off x="678" y="2556"/>
              <a:ext cx="2481"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8">
              <a:extLst>
                <a:ext uri="{FF2B5EF4-FFF2-40B4-BE49-F238E27FC236}">
                  <a16:creationId xmlns:a16="http://schemas.microsoft.com/office/drawing/2014/main" id="{EC26311E-99BB-1542-99FB-E558D040D98E}"/>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Line 29">
              <a:extLst>
                <a:ext uri="{FF2B5EF4-FFF2-40B4-BE49-F238E27FC236}">
                  <a16:creationId xmlns:a16="http://schemas.microsoft.com/office/drawing/2014/main" id="{FE2B50C7-7D72-3942-9A3E-8BA7DFA0DA2B}"/>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5" name="Line 31">
              <a:extLst>
                <a:ext uri="{FF2B5EF4-FFF2-40B4-BE49-F238E27FC236}">
                  <a16:creationId xmlns:a16="http://schemas.microsoft.com/office/drawing/2014/main" id="{D7188C24-3E4F-7041-920C-19DDFB19B36C}"/>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Line 32">
              <a:extLst>
                <a:ext uri="{FF2B5EF4-FFF2-40B4-BE49-F238E27FC236}">
                  <a16:creationId xmlns:a16="http://schemas.microsoft.com/office/drawing/2014/main" id="{DAE1910D-F0E1-B146-A3C4-50DBFA7AD125}"/>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7" name="Text Box 33">
              <a:extLst>
                <a:ext uri="{FF2B5EF4-FFF2-40B4-BE49-F238E27FC236}">
                  <a16:creationId xmlns:a16="http://schemas.microsoft.com/office/drawing/2014/main" id="{DF448B5C-FD99-294E-BBAD-2F62F67BC92D}"/>
                </a:ext>
              </a:extLst>
            </p:cNvPr>
            <p:cNvSpPr txBox="1">
              <a:spLocks noChangeArrowheads="1"/>
            </p:cNvSpPr>
            <p:nvPr/>
          </p:nvSpPr>
          <p:spPr bwMode="auto">
            <a:xfrm>
              <a:off x="380" y="2453"/>
              <a:ext cx="23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p>
          </p:txBody>
        </p:sp>
        <p:sp>
          <p:nvSpPr>
            <p:cNvPr id="118" name="Text Box 34">
              <a:extLst>
                <a:ext uri="{FF2B5EF4-FFF2-40B4-BE49-F238E27FC236}">
                  <a16:creationId xmlns:a16="http://schemas.microsoft.com/office/drawing/2014/main" id="{534147C9-A806-C44A-BFF0-BF16B2C1BCC3}"/>
                </a:ext>
              </a:extLst>
            </p:cNvPr>
            <p:cNvSpPr txBox="1">
              <a:spLocks noChangeArrowheads="1"/>
            </p:cNvSpPr>
            <p:nvPr/>
          </p:nvSpPr>
          <p:spPr bwMode="auto">
            <a:xfrm>
              <a:off x="279" y="3008"/>
              <a:ext cx="3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W/2</a:t>
              </a:r>
            </a:p>
          </p:txBody>
        </p:sp>
      </p:grpSp>
      <p:grpSp>
        <p:nvGrpSpPr>
          <p:cNvPr id="119" name="Group 45">
            <a:extLst>
              <a:ext uri="{FF2B5EF4-FFF2-40B4-BE49-F238E27FC236}">
                <a16:creationId xmlns:a16="http://schemas.microsoft.com/office/drawing/2014/main" id="{5ABBAFA2-06B8-9741-9298-800D1B732926}"/>
              </a:ext>
            </a:extLst>
          </p:cNvPr>
          <p:cNvGrpSpPr>
            <a:grpSpLocks/>
          </p:cNvGrpSpPr>
          <p:nvPr/>
        </p:nvGrpSpPr>
        <p:grpSpPr bwMode="auto">
          <a:xfrm>
            <a:off x="3136901" y="3552826"/>
            <a:ext cx="3795713" cy="620712"/>
            <a:chOff x="1722" y="2139"/>
            <a:chExt cx="2391" cy="391"/>
          </a:xfrm>
        </p:grpSpPr>
        <p:sp>
          <p:nvSpPr>
            <p:cNvPr id="226" name="Text Box 36">
              <a:extLst>
                <a:ext uri="{FF2B5EF4-FFF2-40B4-BE49-F238E27FC236}">
                  <a16:creationId xmlns:a16="http://schemas.microsoft.com/office/drawing/2014/main" id="{DDD56DFE-EB09-104F-A413-BED7F3530A48}"/>
                </a:ext>
              </a:extLst>
            </p:cNvPr>
            <p:cNvSpPr txBox="1">
              <a:spLocks noChangeArrowheads="1"/>
            </p:cNvSpPr>
            <p:nvPr/>
          </p:nvSpPr>
          <p:spPr bwMode="auto">
            <a:xfrm>
              <a:off x="1722" y="2219"/>
              <a:ext cx="13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avg TCP thruput = </a:t>
              </a:r>
            </a:p>
          </p:txBody>
        </p:sp>
        <p:grpSp>
          <p:nvGrpSpPr>
            <p:cNvPr id="227" name="Group 44">
              <a:extLst>
                <a:ext uri="{FF2B5EF4-FFF2-40B4-BE49-F238E27FC236}">
                  <a16:creationId xmlns:a16="http://schemas.microsoft.com/office/drawing/2014/main" id="{7F3C094F-37E8-BF4F-A2D1-A321E6F77E52}"/>
                </a:ext>
              </a:extLst>
            </p:cNvPr>
            <p:cNvGrpSpPr>
              <a:grpSpLocks/>
            </p:cNvGrpSpPr>
            <p:nvPr/>
          </p:nvGrpSpPr>
          <p:grpSpPr bwMode="auto">
            <a:xfrm>
              <a:off x="2986" y="2139"/>
              <a:ext cx="1127" cy="391"/>
              <a:chOff x="3498" y="2153"/>
              <a:chExt cx="1127" cy="391"/>
            </a:xfrm>
          </p:grpSpPr>
          <p:sp>
            <p:nvSpPr>
              <p:cNvPr id="228" name="Text Box 37">
                <a:extLst>
                  <a:ext uri="{FF2B5EF4-FFF2-40B4-BE49-F238E27FC236}">
                    <a16:creationId xmlns:a16="http://schemas.microsoft.com/office/drawing/2014/main" id="{2E24271A-6DDD-1648-B2F8-10D2A963FF50}"/>
                  </a:ext>
                </a:extLst>
              </p:cNvPr>
              <p:cNvSpPr txBox="1">
                <a:spLocks noChangeArrowheads="1"/>
              </p:cNvSpPr>
              <p:nvPr/>
            </p:nvSpPr>
            <p:spPr bwMode="auto">
              <a:xfrm>
                <a:off x="3501" y="215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3</a:t>
                </a:r>
              </a:p>
            </p:txBody>
          </p:sp>
          <p:sp>
            <p:nvSpPr>
              <p:cNvPr id="229" name="Text Box 38">
                <a:extLst>
                  <a:ext uri="{FF2B5EF4-FFF2-40B4-BE49-F238E27FC236}">
                    <a16:creationId xmlns:a16="http://schemas.microsoft.com/office/drawing/2014/main" id="{FB2746A8-19CD-4E42-BB7E-2744F8CAFB22}"/>
                  </a:ext>
                </a:extLst>
              </p:cNvPr>
              <p:cNvSpPr txBox="1">
                <a:spLocks noChangeArrowheads="1"/>
              </p:cNvSpPr>
              <p:nvPr/>
            </p:nvSpPr>
            <p:spPr bwMode="auto">
              <a:xfrm>
                <a:off x="3498" y="231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4</a:t>
                </a:r>
              </a:p>
            </p:txBody>
          </p:sp>
          <p:sp>
            <p:nvSpPr>
              <p:cNvPr id="230" name="Line 39">
                <a:extLst>
                  <a:ext uri="{FF2B5EF4-FFF2-40B4-BE49-F238E27FC236}">
                    <a16:creationId xmlns:a16="http://schemas.microsoft.com/office/drawing/2014/main" id="{8AD172DC-C99E-2844-BA6A-609B98EAD2EC}"/>
                  </a:ext>
                </a:extLst>
              </p:cNvPr>
              <p:cNvSpPr>
                <a:spLocks noChangeShapeType="1"/>
              </p:cNvSpPr>
              <p:nvPr/>
            </p:nvSpPr>
            <p:spPr bwMode="auto">
              <a:xfrm>
                <a:off x="3550" y="2352"/>
                <a:ext cx="8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31" name="Text Box 40">
                <a:extLst>
                  <a:ext uri="{FF2B5EF4-FFF2-40B4-BE49-F238E27FC236}">
                    <a16:creationId xmlns:a16="http://schemas.microsoft.com/office/drawing/2014/main" id="{DD4B149A-D947-844C-BA9A-30A9A4EC2FC5}"/>
                  </a:ext>
                </a:extLst>
              </p:cNvPr>
              <p:cNvSpPr txBox="1">
                <a:spLocks noChangeArrowheads="1"/>
              </p:cNvSpPr>
              <p:nvPr/>
            </p:nvSpPr>
            <p:spPr bwMode="auto">
              <a:xfrm>
                <a:off x="3702" y="2157"/>
                <a:ext cx="2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p>
            </p:txBody>
          </p:sp>
          <p:sp>
            <p:nvSpPr>
              <p:cNvPr id="232" name="Text Box 41">
                <a:extLst>
                  <a:ext uri="{FF2B5EF4-FFF2-40B4-BE49-F238E27FC236}">
                    <a16:creationId xmlns:a16="http://schemas.microsoft.com/office/drawing/2014/main" id="{949B8463-ABEF-E142-BF66-78767BC6FD23}"/>
                  </a:ext>
                </a:extLst>
              </p:cNvPr>
              <p:cNvSpPr txBox="1">
                <a:spLocks noChangeArrowheads="1"/>
              </p:cNvSpPr>
              <p:nvPr/>
            </p:nvSpPr>
            <p:spPr bwMode="auto">
              <a:xfrm>
                <a:off x="3658" y="2309"/>
                <a:ext cx="373"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RTT</a:t>
                </a:r>
              </a:p>
            </p:txBody>
          </p:sp>
          <p:sp>
            <p:nvSpPr>
              <p:cNvPr id="233" name="Line 42">
                <a:extLst>
                  <a:ext uri="{FF2B5EF4-FFF2-40B4-BE49-F238E27FC236}">
                    <a16:creationId xmlns:a16="http://schemas.microsoft.com/office/drawing/2014/main" id="{107225BD-E940-704B-9784-A6356D11EE9A}"/>
                  </a:ext>
                </a:extLst>
              </p:cNvPr>
              <p:cNvSpPr>
                <a:spLocks noChangeShapeType="1"/>
              </p:cNvSpPr>
              <p:nvPr/>
            </p:nvSpPr>
            <p:spPr bwMode="auto">
              <a:xfrm>
                <a:off x="3726" y="2352"/>
                <a:ext cx="21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34" name="Text Box 43">
                <a:extLst>
                  <a:ext uri="{FF2B5EF4-FFF2-40B4-BE49-F238E27FC236}">
                    <a16:creationId xmlns:a16="http://schemas.microsoft.com/office/drawing/2014/main" id="{C0D4944B-72B7-EC40-8E2B-25FE3FCEDF1C}"/>
                  </a:ext>
                </a:extLst>
              </p:cNvPr>
              <p:cNvSpPr txBox="1">
                <a:spLocks noChangeArrowheads="1"/>
              </p:cNvSpPr>
              <p:nvPr/>
            </p:nvSpPr>
            <p:spPr bwMode="auto">
              <a:xfrm>
                <a:off x="3975" y="2243"/>
                <a:ext cx="6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bytes/sec</a:t>
                </a:r>
              </a:p>
            </p:txBody>
          </p:sp>
        </p:grpSp>
      </p:grpSp>
    </p:spTree>
    <p:extLst>
      <p:ext uri="{BB962C8B-B14F-4D97-AF65-F5344CB8AC3E}">
        <p14:creationId xmlns:p14="http://schemas.microsoft.com/office/powerpoint/2010/main" val="473639575"/>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8541"/>
            <a:ext cx="11393310" cy="894622"/>
          </a:xfrm>
        </p:spPr>
        <p:txBody>
          <a:bodyPr>
            <a:normAutofit/>
          </a:bodyPr>
          <a:lstStyle/>
          <a:p>
            <a:r>
              <a:rPr lang="en-US" altLang="en-US" sz="4800" dirty="0">
                <a:ea typeface="ＭＳ Ｐゴシック" panose="020B0600070205080204" pitchFamily="34" charset="-128"/>
              </a:rPr>
              <a:t>TCP over “</a:t>
            </a:r>
            <a:r>
              <a:rPr lang="en-US" altLang="ja-JP" sz="4800" dirty="0">
                <a:ea typeface="ＭＳ Ｐゴシック" panose="020B0600070205080204" pitchFamily="34" charset="-128"/>
              </a:rPr>
              <a:t>long, fat pipes”</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156</a:t>
            </a:fld>
            <a:endParaRPr lang="en-US" dirty="0"/>
          </a:p>
        </p:txBody>
      </p:sp>
      <p:sp>
        <p:nvSpPr>
          <p:cNvPr id="23" name="Rectangle 3">
            <a:extLst>
              <a:ext uri="{FF2B5EF4-FFF2-40B4-BE49-F238E27FC236}">
                <a16:creationId xmlns:a16="http://schemas.microsoft.com/office/drawing/2014/main" id="{696F0B06-BB54-2C48-A80B-900AA14FDD2F}"/>
              </a:ext>
            </a:extLst>
          </p:cNvPr>
          <p:cNvSpPr txBox="1">
            <a:spLocks noChangeArrowheads="1"/>
          </p:cNvSpPr>
          <p:nvPr/>
        </p:nvSpPr>
        <p:spPr>
          <a:xfrm>
            <a:off x="798690" y="1322387"/>
            <a:ext cx="11049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ＭＳ Ｐゴシック" panose="020B0600070205080204" pitchFamily="34" charset="-128"/>
              </a:rPr>
              <a:t>example: 1500 byte segments, 100ms RTT, want 10 Gbps throughput</a:t>
            </a:r>
          </a:p>
          <a:p>
            <a:r>
              <a:rPr lang="en-US" altLang="en-US" dirty="0">
                <a:ea typeface="ＭＳ Ｐゴシック" panose="020B0600070205080204" pitchFamily="34" charset="-128"/>
              </a:rPr>
              <a:t>requires W = 83,333 in-flight segments</a:t>
            </a:r>
          </a:p>
          <a:p>
            <a:r>
              <a:rPr lang="en-US" altLang="en-US" dirty="0">
                <a:ea typeface="ＭＳ Ｐゴシック" panose="020B0600070205080204" pitchFamily="34" charset="-128"/>
              </a:rPr>
              <a:t>throughput in terms of segment loss probability, L </a:t>
            </a:r>
            <a:r>
              <a:rPr lang="en-US" altLang="en-US" sz="2000" dirty="0">
                <a:ea typeface="ＭＳ Ｐゴシック" panose="020B0600070205080204" pitchFamily="34" charset="-128"/>
              </a:rPr>
              <a:t>[Mathis 1997]:</a:t>
            </a:r>
            <a:br>
              <a:rPr lang="en-US" altLang="en-US" dirty="0">
                <a:ea typeface="ＭＳ Ｐゴシック" panose="020B0600070205080204" pitchFamily="34" charset="-128"/>
              </a:rPr>
            </a:br>
            <a:br>
              <a:rPr lang="en-US" altLang="en-US" dirty="0">
                <a:ea typeface="ＭＳ Ｐゴシック" panose="020B0600070205080204" pitchFamily="34" charset="-128"/>
              </a:rPr>
            </a:br>
            <a:br>
              <a:rPr lang="en-US" altLang="en-US" dirty="0">
                <a:ea typeface="ＭＳ Ｐゴシック" panose="020B0600070205080204" pitchFamily="34" charset="-128"/>
              </a:rPr>
            </a:br>
            <a:endParaRPr lang="en-US" altLang="en-US" dirty="0">
              <a:ea typeface="ＭＳ Ｐゴシック" panose="020B0600070205080204" pitchFamily="34" charset="-128"/>
            </a:endParaRPr>
          </a:p>
          <a:p>
            <a:pPr lvl="1">
              <a:buFont typeface="Wingdings" pitchFamily="2" charset="2"/>
              <a:buNone/>
            </a:pPr>
            <a:r>
              <a:rPr lang="en-US" altLang="en-US" dirty="0">
                <a:latin typeface="MS Mincho" panose="02020609040205080304" pitchFamily="49" charset="-128"/>
                <a:ea typeface="MS Mincho" panose="02020609040205080304" pitchFamily="49" charset="-128"/>
              </a:rPr>
              <a:t>➜ </a:t>
            </a:r>
            <a:r>
              <a:rPr lang="en-US" altLang="en-US" sz="2800" dirty="0">
                <a:ea typeface="MS Mincho" panose="02020609040205080304" pitchFamily="49" charset="-128"/>
              </a:rPr>
              <a:t>to achieve 10 Gbps throughput, need a loss rate of </a:t>
            </a:r>
            <a:r>
              <a:rPr lang="en-US" altLang="en-US" sz="2800" dirty="0">
                <a:ea typeface="ＭＳ Ｐゴシック" panose="020B0600070205080204" pitchFamily="34" charset="-128"/>
              </a:rPr>
              <a:t>L = 2</a:t>
            </a:r>
            <a:r>
              <a:rPr lang="el-GR" altLang="en-US" sz="2800" dirty="0">
                <a:ea typeface="ＭＳ Ｐゴシック" panose="020B0600070205080204" pitchFamily="34" charset="-128"/>
              </a:rPr>
              <a:t>·</a:t>
            </a:r>
            <a:r>
              <a:rPr lang="en-US" altLang="en-US" sz="2800" dirty="0">
                <a:ea typeface="ＭＳ Ｐゴシック" panose="020B0600070205080204" pitchFamily="34" charset="-128"/>
              </a:rPr>
              <a:t>10</a:t>
            </a:r>
            <a:r>
              <a:rPr lang="en-US" altLang="en-US" sz="2800" baseline="30000" dirty="0">
                <a:ea typeface="ＭＳ Ｐゴシック" panose="020B0600070205080204" pitchFamily="34" charset="-128"/>
              </a:rPr>
              <a:t>-10  </a:t>
            </a:r>
            <a:r>
              <a:rPr lang="en-US" altLang="en-US" sz="2800" i="1" dirty="0">
                <a:solidFill>
                  <a:srgbClr val="FF0000"/>
                </a:solidFill>
                <a:ea typeface="ＭＳ Ｐゴシック" panose="020B0600070205080204" pitchFamily="34" charset="-128"/>
              </a:rPr>
              <a:t> </a:t>
            </a:r>
            <a:r>
              <a:rPr lang="en-US" altLang="en-US" sz="2800" i="1" dirty="0">
                <a:solidFill>
                  <a:srgbClr val="C00000"/>
                </a:solidFill>
                <a:ea typeface="ＭＳ Ｐゴシック" panose="020B0600070205080204" pitchFamily="34" charset="-128"/>
              </a:rPr>
              <a:t>– a very small loss rate!</a:t>
            </a:r>
            <a:endParaRPr lang="en-US" altLang="en-US" i="1" dirty="0">
              <a:solidFill>
                <a:srgbClr val="C00000"/>
              </a:solidFill>
              <a:ea typeface="ＭＳ Ｐゴシック" panose="020B0600070205080204" pitchFamily="34" charset="-128"/>
            </a:endParaRPr>
          </a:p>
          <a:p>
            <a:r>
              <a:rPr lang="en-US" altLang="en-US" dirty="0">
                <a:ea typeface="ＭＳ Ｐゴシック" panose="020B0600070205080204" pitchFamily="34" charset="-128"/>
              </a:rPr>
              <a:t>versions of TCP for long, high-speed scenarios</a:t>
            </a:r>
            <a:endParaRPr lang="en-US" altLang="en-US" baseline="30000" dirty="0">
              <a:ea typeface="ＭＳ Ｐゴシック" panose="020B0600070205080204" pitchFamily="34" charset="-128"/>
            </a:endParaRPr>
          </a:p>
          <a:p>
            <a:endParaRPr lang="en-US" altLang="en-US" dirty="0">
              <a:ea typeface="ＭＳ Ｐゴシック" panose="020B0600070205080204" pitchFamily="34" charset="-128"/>
            </a:endParaRPr>
          </a:p>
        </p:txBody>
      </p:sp>
      <p:grpSp>
        <p:nvGrpSpPr>
          <p:cNvPr id="24" name="Group 16">
            <a:extLst>
              <a:ext uri="{FF2B5EF4-FFF2-40B4-BE49-F238E27FC236}">
                <a16:creationId xmlns:a16="http://schemas.microsoft.com/office/drawing/2014/main" id="{5F8EFB79-FA01-AB4F-8D0E-E8B63FD2E993}"/>
              </a:ext>
            </a:extLst>
          </p:cNvPr>
          <p:cNvGrpSpPr>
            <a:grpSpLocks/>
          </p:cNvGrpSpPr>
          <p:nvPr/>
        </p:nvGrpSpPr>
        <p:grpSpPr bwMode="auto">
          <a:xfrm>
            <a:off x="3700463" y="2947987"/>
            <a:ext cx="4160837" cy="962025"/>
            <a:chOff x="422" y="3400"/>
            <a:chExt cx="2621" cy="606"/>
          </a:xfrm>
        </p:grpSpPr>
        <p:sp>
          <p:nvSpPr>
            <p:cNvPr id="25" name="Text Box 6">
              <a:extLst>
                <a:ext uri="{FF2B5EF4-FFF2-40B4-BE49-F238E27FC236}">
                  <a16:creationId xmlns:a16="http://schemas.microsoft.com/office/drawing/2014/main" id="{0BBFDC36-5F58-EF4F-9C97-88D263D0ED3F}"/>
                </a:ext>
              </a:extLst>
            </p:cNvPr>
            <p:cNvSpPr txBox="1">
              <a:spLocks noChangeArrowheads="1"/>
            </p:cNvSpPr>
            <p:nvPr/>
          </p:nvSpPr>
          <p:spPr bwMode="auto">
            <a:xfrm>
              <a:off x="422" y="3566"/>
              <a:ext cx="16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TCP throughput = </a:t>
              </a:r>
            </a:p>
          </p:txBody>
        </p:sp>
        <p:sp>
          <p:nvSpPr>
            <p:cNvPr id="26" name="Text Box 7">
              <a:extLst>
                <a:ext uri="{FF2B5EF4-FFF2-40B4-BE49-F238E27FC236}">
                  <a16:creationId xmlns:a16="http://schemas.microsoft.com/office/drawing/2014/main" id="{859F51A4-20C5-BC47-AE4C-8134EB4A1453}"/>
                </a:ext>
              </a:extLst>
            </p:cNvPr>
            <p:cNvSpPr txBox="1">
              <a:spLocks noChangeArrowheads="1"/>
            </p:cNvSpPr>
            <p:nvPr/>
          </p:nvSpPr>
          <p:spPr bwMode="auto">
            <a:xfrm>
              <a:off x="2010" y="3470"/>
              <a:ext cx="4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1.22</a:t>
              </a:r>
            </a:p>
          </p:txBody>
        </p:sp>
        <p:grpSp>
          <p:nvGrpSpPr>
            <p:cNvPr id="27" name="Group 15">
              <a:extLst>
                <a:ext uri="{FF2B5EF4-FFF2-40B4-BE49-F238E27FC236}">
                  <a16:creationId xmlns:a16="http://schemas.microsoft.com/office/drawing/2014/main" id="{AFBC9AEB-12BE-1143-8222-2D8D817FE3F4}"/>
                </a:ext>
              </a:extLst>
            </p:cNvPr>
            <p:cNvGrpSpPr>
              <a:grpSpLocks/>
            </p:cNvGrpSpPr>
            <p:nvPr/>
          </p:nvGrpSpPr>
          <p:grpSpPr bwMode="auto">
            <a:xfrm>
              <a:off x="2092" y="3400"/>
              <a:ext cx="951" cy="606"/>
              <a:chOff x="2092" y="3400"/>
              <a:chExt cx="951" cy="606"/>
            </a:xfrm>
          </p:grpSpPr>
          <p:sp>
            <p:nvSpPr>
              <p:cNvPr id="28" name="Text Box 8">
                <a:extLst>
                  <a:ext uri="{FF2B5EF4-FFF2-40B4-BE49-F238E27FC236}">
                    <a16:creationId xmlns:a16="http://schemas.microsoft.com/office/drawing/2014/main" id="{4EB4F3E6-4EFA-134A-9A5F-567B93B9FE08}"/>
                  </a:ext>
                </a:extLst>
              </p:cNvPr>
              <p:cNvSpPr txBox="1">
                <a:spLocks noChangeArrowheads="1"/>
              </p:cNvSpPr>
              <p:nvPr/>
            </p:nvSpPr>
            <p:spPr bwMode="auto">
              <a:xfrm>
                <a:off x="2423" y="3400"/>
                <a:ext cx="16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b="1" dirty="0">
                    <a:latin typeface="Arial" charset="0"/>
                  </a:rPr>
                  <a:t>.</a:t>
                </a:r>
              </a:p>
            </p:txBody>
          </p:sp>
          <p:sp>
            <p:nvSpPr>
              <p:cNvPr id="29" name="Text Box 9">
                <a:extLst>
                  <a:ext uri="{FF2B5EF4-FFF2-40B4-BE49-F238E27FC236}">
                    <a16:creationId xmlns:a16="http://schemas.microsoft.com/office/drawing/2014/main" id="{CEE1A4A6-9422-C443-8FA5-15305579DADC}"/>
                  </a:ext>
                </a:extLst>
              </p:cNvPr>
              <p:cNvSpPr txBox="1">
                <a:spLocks noChangeArrowheads="1"/>
              </p:cNvSpPr>
              <p:nvPr/>
            </p:nvSpPr>
            <p:spPr bwMode="auto">
              <a:xfrm>
                <a:off x="2511" y="3472"/>
                <a:ext cx="532"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MSS</a:t>
                </a:r>
              </a:p>
            </p:txBody>
          </p:sp>
          <p:sp>
            <p:nvSpPr>
              <p:cNvPr id="30" name="Line 10">
                <a:extLst>
                  <a:ext uri="{FF2B5EF4-FFF2-40B4-BE49-F238E27FC236}">
                    <a16:creationId xmlns:a16="http://schemas.microsoft.com/office/drawing/2014/main" id="{A124A8A7-FD8A-824C-9635-231A146F3325}"/>
                  </a:ext>
                </a:extLst>
              </p:cNvPr>
              <p:cNvSpPr>
                <a:spLocks noChangeShapeType="1"/>
              </p:cNvSpPr>
              <p:nvPr/>
            </p:nvSpPr>
            <p:spPr bwMode="auto">
              <a:xfrm>
                <a:off x="2092" y="3720"/>
                <a:ext cx="873"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dirty="0">
                  <a:latin typeface="Tahoma" charset="0"/>
                  <a:ea typeface="ＭＳ Ｐゴシック" charset="0"/>
                </a:endParaRPr>
              </a:p>
            </p:txBody>
          </p:sp>
          <p:sp>
            <p:nvSpPr>
              <p:cNvPr id="31" name="Text Box 11">
                <a:extLst>
                  <a:ext uri="{FF2B5EF4-FFF2-40B4-BE49-F238E27FC236}">
                    <a16:creationId xmlns:a16="http://schemas.microsoft.com/office/drawing/2014/main" id="{812E9A9A-25F8-DD4E-B921-13BD0E7491EB}"/>
                  </a:ext>
                </a:extLst>
              </p:cNvPr>
              <p:cNvSpPr txBox="1">
                <a:spLocks noChangeArrowheads="1"/>
              </p:cNvSpPr>
              <p:nvPr/>
            </p:nvSpPr>
            <p:spPr bwMode="auto">
              <a:xfrm>
                <a:off x="2133" y="3696"/>
                <a:ext cx="48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RTT</a:t>
                </a:r>
              </a:p>
            </p:txBody>
          </p:sp>
          <p:sp>
            <p:nvSpPr>
              <p:cNvPr id="32" name="Freeform 13">
                <a:extLst>
                  <a:ext uri="{FF2B5EF4-FFF2-40B4-BE49-F238E27FC236}">
                    <a16:creationId xmlns:a16="http://schemas.microsoft.com/office/drawing/2014/main" id="{EDEE7E5A-D012-CB4E-9DD0-30EEF091ECB2}"/>
                  </a:ext>
                </a:extLst>
              </p:cNvPr>
              <p:cNvSpPr>
                <a:spLocks/>
              </p:cNvSpPr>
              <p:nvPr/>
            </p:nvSpPr>
            <p:spPr bwMode="auto">
              <a:xfrm>
                <a:off x="2607" y="3740"/>
                <a:ext cx="294" cy="220"/>
              </a:xfrm>
              <a:custGeom>
                <a:avLst/>
                <a:gdLst>
                  <a:gd name="T0" fmla="*/ 0 w 294"/>
                  <a:gd name="T1" fmla="*/ 158 h 220"/>
                  <a:gd name="T2" fmla="*/ 32 w 294"/>
                  <a:gd name="T3" fmla="*/ 140 h 220"/>
                  <a:gd name="T4" fmla="*/ 72 w 294"/>
                  <a:gd name="T5" fmla="*/ 220 h 220"/>
                  <a:gd name="T6" fmla="*/ 132 w 294"/>
                  <a:gd name="T7" fmla="*/ 0 h 220"/>
                  <a:gd name="T8" fmla="*/ 294 w 294"/>
                  <a:gd name="T9" fmla="*/ 0 h 2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4" h="220">
                    <a:moveTo>
                      <a:pt x="0" y="158"/>
                    </a:moveTo>
                    <a:lnTo>
                      <a:pt x="32" y="140"/>
                    </a:lnTo>
                    <a:lnTo>
                      <a:pt x="72" y="220"/>
                    </a:lnTo>
                    <a:lnTo>
                      <a:pt x="132" y="0"/>
                    </a:lnTo>
                    <a:lnTo>
                      <a:pt x="294" y="0"/>
                    </a:lnTo>
                  </a:path>
                </a:pathLst>
              </a:custGeom>
              <a:noFill/>
              <a:ln w="28575"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3" name="Text Box 14">
                <a:extLst>
                  <a:ext uri="{FF2B5EF4-FFF2-40B4-BE49-F238E27FC236}">
                    <a16:creationId xmlns:a16="http://schemas.microsoft.com/office/drawing/2014/main" id="{67AAFBC5-F6E4-C744-9728-50875F8E98FE}"/>
                  </a:ext>
                </a:extLst>
              </p:cNvPr>
              <p:cNvSpPr txBox="1">
                <a:spLocks noChangeArrowheads="1"/>
              </p:cNvSpPr>
              <p:nvPr/>
            </p:nvSpPr>
            <p:spPr bwMode="auto">
              <a:xfrm>
                <a:off x="2704" y="3718"/>
                <a:ext cx="223"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L</a:t>
                </a:r>
              </a:p>
            </p:txBody>
          </p:sp>
        </p:grpSp>
      </p:grpSp>
    </p:spTree>
    <p:extLst>
      <p:ext uri="{BB962C8B-B14F-4D97-AF65-F5344CB8AC3E}">
        <p14:creationId xmlns:p14="http://schemas.microsoft.com/office/powerpoint/2010/main" val="2184044512"/>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23862</TotalTime>
  <Words>16075</Words>
  <Application>Microsoft Office PowerPoint</Application>
  <PresentationFormat>宽屏</PresentationFormat>
  <Paragraphs>3331</Paragraphs>
  <Slides>156</Slides>
  <Notes>151</Notes>
  <HiddenSlides>3</HiddenSlides>
  <MMClips>0</MMClips>
  <ScaleCrop>false</ScaleCrop>
  <HeadingPairs>
    <vt:vector size="8" baseType="variant">
      <vt:variant>
        <vt:lpstr>已用的字体</vt:lpstr>
      </vt:variant>
      <vt:variant>
        <vt:i4>15</vt:i4>
      </vt:variant>
      <vt:variant>
        <vt:lpstr>主题</vt:lpstr>
      </vt:variant>
      <vt:variant>
        <vt:i4>1</vt:i4>
      </vt:variant>
      <vt:variant>
        <vt:lpstr>嵌入 OLE 服务器</vt:lpstr>
      </vt:variant>
      <vt:variant>
        <vt:i4>1</vt:i4>
      </vt:variant>
      <vt:variant>
        <vt:lpstr>幻灯片标题</vt:lpstr>
      </vt:variant>
      <vt:variant>
        <vt:i4>156</vt:i4>
      </vt:variant>
    </vt:vector>
  </HeadingPairs>
  <TitlesOfParts>
    <vt:vector size="173" baseType="lpstr">
      <vt:lpstr>Courier</vt:lpstr>
      <vt:lpstr>Courier Std</vt:lpstr>
      <vt:lpstr>MS Mincho</vt:lpstr>
      <vt:lpstr>Arial</vt:lpstr>
      <vt:lpstr>Arial Narrow</vt:lpstr>
      <vt:lpstr>Calibri</vt:lpstr>
      <vt:lpstr>Calibri Light</vt:lpstr>
      <vt:lpstr>Comic Sans MS</vt:lpstr>
      <vt:lpstr>Courier New</vt:lpstr>
      <vt:lpstr>Gill Sans MT</vt:lpstr>
      <vt:lpstr>Symbol</vt:lpstr>
      <vt:lpstr>Tahoma</vt:lpstr>
      <vt:lpstr>Times New Roman</vt:lpstr>
      <vt:lpstr>Wingdings</vt:lpstr>
      <vt:lpstr>Wingdings 3</vt:lpstr>
      <vt:lpstr>Office Theme</vt:lpstr>
      <vt:lpstr>Picture</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Multiplexing/demultiplexing</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sender extended FSM</vt:lpstr>
      <vt:lpstr>Go-Back-N in action</vt:lpstr>
      <vt:lpstr>Selective repeat: the approach</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Closing a TCP connection</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details</vt:lpstr>
      <vt:lpstr>TCP slow start </vt:lpstr>
      <vt:lpstr>TCP: from slow start to congestion avoidance</vt:lpstr>
      <vt:lpstr>Summary: TCP congestion control</vt:lpstr>
      <vt:lpstr>PowerPoint 演示文稿</vt:lpstr>
      <vt:lpstr>TCP congestion control: AIMD</vt:lpstr>
      <vt:lpstr>TCP AIMD: more</vt:lpstr>
      <vt:lpstr>TCP CUBIC</vt:lpstr>
      <vt:lpstr>TCP CUBIC</vt:lpstr>
      <vt:lpstr>TCP and the congested “bottleneck link”</vt:lpstr>
      <vt:lpstr>TCP and the congested “bottleneck link”</vt:lpstr>
      <vt:lpstr>Delay-based TCP congestion control</vt:lpstr>
      <vt:lpstr>Delay-based TCP congestion control</vt:lpstr>
      <vt:lpstr>Explicit congestion notification (ECN)</vt:lpstr>
      <vt:lpstr>TCP fairness</vt:lpstr>
      <vt:lpstr>Q: is TCP Fair?</vt:lpstr>
      <vt:lpstr>Fairness: must all network apps be “fair”?</vt:lpstr>
      <vt:lpstr>Transport layer: roadmap</vt:lpstr>
      <vt:lpstr>Evolving transport-layer functionality</vt:lpstr>
      <vt:lpstr>QUIC: Quick UDP Internet Connections</vt:lpstr>
      <vt:lpstr>QUIC: Quick UDP Internet Connections</vt:lpstr>
      <vt:lpstr>QUIC: Connection establishment</vt:lpstr>
      <vt:lpstr>QUIC: streams: parallelism, no HOL blocking</vt:lpstr>
      <vt:lpstr>Chapter 3: summary</vt:lpstr>
      <vt:lpstr>Additional Chapter 3 slides</vt:lpstr>
      <vt:lpstr>Go-Back-N: sender extended FSM</vt:lpstr>
      <vt:lpstr>Go-Back-N: receiver extended FSM</vt:lpstr>
      <vt:lpstr>TCP sender (simplified)</vt:lpstr>
      <vt:lpstr>TCP 3-way handshake FSM</vt:lpstr>
      <vt:lpstr>Closing a TCP connection</vt:lpstr>
      <vt:lpstr>TCP throughput</vt:lpstr>
      <vt:lpstr>TCP over “long, fat pipes”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倩怡 黄</cp:lastModifiedBy>
  <cp:revision>429</cp:revision>
  <dcterms:created xsi:type="dcterms:W3CDTF">2020-01-18T07:24:59Z</dcterms:created>
  <dcterms:modified xsi:type="dcterms:W3CDTF">2024-10-29T13:09:34Z</dcterms:modified>
</cp:coreProperties>
</file>